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45" r:id="rId2"/>
    <p:sldId id="379" r:id="rId3"/>
    <p:sldId id="397" r:id="rId4"/>
    <p:sldId id="381" r:id="rId5"/>
    <p:sldId id="382" r:id="rId6"/>
    <p:sldId id="352" r:id="rId7"/>
    <p:sldId id="386" r:id="rId8"/>
    <p:sldId id="387" r:id="rId9"/>
    <p:sldId id="392" r:id="rId10"/>
    <p:sldId id="412" r:id="rId11"/>
    <p:sldId id="393" r:id="rId12"/>
    <p:sldId id="394" r:id="rId13"/>
    <p:sldId id="398" r:id="rId14"/>
    <p:sldId id="385" r:id="rId15"/>
    <p:sldId id="399" r:id="rId16"/>
    <p:sldId id="260" r:id="rId17"/>
    <p:sldId id="363" r:id="rId18"/>
    <p:sldId id="411" r:id="rId19"/>
    <p:sldId id="364" r:id="rId20"/>
    <p:sldId id="258" r:id="rId21"/>
    <p:sldId id="413" r:id="rId22"/>
    <p:sldId id="414" r:id="rId23"/>
    <p:sldId id="389" r:id="rId24"/>
    <p:sldId id="395" r:id="rId25"/>
    <p:sldId id="390" r:id="rId26"/>
    <p:sldId id="400" r:id="rId27"/>
    <p:sldId id="415" r:id="rId28"/>
    <p:sldId id="401" r:id="rId29"/>
    <p:sldId id="404" r:id="rId30"/>
    <p:sldId id="416" r:id="rId3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2" d="100"/>
          <a:sy n="112" d="100"/>
        </p:scale>
        <p:origin x="-12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3.emf"/><Relationship Id="rId2" Type="http://schemas.openxmlformats.org/officeDocument/2006/relationships/image" Target="../media/image74.emf"/><Relationship Id="rId3"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97923B-AB55-7C43-8B2D-69448CAC84C9}" type="datetimeFigureOut">
              <a:rPr lang="it-IT" smtClean="0"/>
              <a:t>06/12/13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DB17BC-2BCC-A04A-AFEE-B681B4F159E5}" type="slidenum">
              <a:rPr lang="it-IT" smtClean="0"/>
              <a:t>‹n.›</a:t>
            </a:fld>
            <a:endParaRPr lang="it-IT"/>
          </a:p>
        </p:txBody>
      </p:sp>
    </p:spTree>
    <p:extLst>
      <p:ext uri="{BB962C8B-B14F-4D97-AF65-F5344CB8AC3E}">
        <p14:creationId xmlns:p14="http://schemas.microsoft.com/office/powerpoint/2010/main" val="8455920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a:lstStyle/>
          <a:p>
            <a:fld id="{2046AF3B-0AC9-F448-B90D-D6189CC7875A}" type="slidenum">
              <a:rPr lang="en-GB">
                <a:latin typeface="Times" pitchFamily="30" charset="0"/>
                <a:ea typeface="ＭＳ Ｐゴシック" pitchFamily="30" charset="-128"/>
                <a:cs typeface="ＭＳ Ｐゴシック" pitchFamily="30" charset="-128"/>
              </a:rPr>
              <a:pPr/>
              <a:t>6</a:t>
            </a:fld>
            <a:endParaRPr lang="en-GB">
              <a:latin typeface="Times" pitchFamily="30" charset="0"/>
              <a:ea typeface="ＭＳ Ｐゴシック" pitchFamily="30" charset="-128"/>
              <a:cs typeface="ＭＳ Ｐゴシック" pitchFamily="30" charset="-128"/>
            </a:endParaRP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a:lstStyle/>
          <a:p>
            <a:pPr eaLnBrk="1" hangingPunct="1"/>
            <a:endParaRPr lang="en-US">
              <a:latin typeface="Times" pitchFamily="30" charset="0"/>
              <a:ea typeface="ＭＳ Ｐゴシック" pitchFamily="30" charset="-128"/>
              <a:cs typeface="ＭＳ Ｐゴシック" pitchFamily="3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C89738D3-7715-0C4A-857D-0EED37D056F4}" type="slidenum">
              <a:rPr lang="en-US" smtClean="0">
                <a:solidFill>
                  <a:prstClr val="black"/>
                </a:solidFill>
                <a:latin typeface="Calibri"/>
              </a:rPr>
              <a:pPr/>
              <a:t>12</a:t>
            </a:fld>
            <a:endParaRPr lang="en-US">
              <a:solidFill>
                <a:prstClr val="black"/>
              </a:solidFill>
              <a:latin typeface="Calibri"/>
            </a:endParaRPr>
          </a:p>
        </p:txBody>
      </p:sp>
    </p:spTree>
    <p:extLst>
      <p:ext uri="{BB962C8B-B14F-4D97-AF65-F5344CB8AC3E}">
        <p14:creationId xmlns:p14="http://schemas.microsoft.com/office/powerpoint/2010/main" val="3855192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1292" tIns="45646" rIns="91292" bIns="45646" numCol="1" anchor="t" anchorCtr="0" compatLnSpc="1">
            <a:prstTxWarp prst="textNoShape">
              <a:avLst/>
            </a:prstTxWarp>
          </a:bodyPr>
          <a:lstStyle/>
          <a:p>
            <a:endParaRPr lang="it-IT">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5DB17BC-2BCC-A04A-AFEE-B681B4F159E5}" type="slidenum">
              <a:rPr lang="it-IT" smtClean="0"/>
              <a:t>19</a:t>
            </a:fld>
            <a:endParaRPr lang="it-IT"/>
          </a:p>
        </p:txBody>
      </p:sp>
    </p:spTree>
    <p:extLst>
      <p:ext uri="{BB962C8B-B14F-4D97-AF65-F5344CB8AC3E}">
        <p14:creationId xmlns:p14="http://schemas.microsoft.com/office/powerpoint/2010/main" val="1222837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16C1E77-DDA5-424D-9A9B-2EAAC54B303F}" type="datetimeFigureOut">
              <a:rPr lang="it-IT" smtClean="0"/>
              <a:t>06/12/13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2775650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6C1E77-DDA5-424D-9A9B-2EAAC54B303F}" type="datetimeFigureOut">
              <a:rPr lang="it-IT" smtClean="0"/>
              <a:t>06/12/13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446138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6C1E77-DDA5-424D-9A9B-2EAAC54B303F}" type="datetimeFigureOut">
              <a:rPr lang="it-IT" smtClean="0"/>
              <a:t>06/12/13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195172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6C1E77-DDA5-424D-9A9B-2EAAC54B303F}" type="datetimeFigureOut">
              <a:rPr lang="it-IT" smtClean="0"/>
              <a:t>06/12/13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315583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716C1E77-DDA5-424D-9A9B-2EAAC54B303F}" type="datetimeFigureOut">
              <a:rPr lang="it-IT" smtClean="0"/>
              <a:t>06/12/13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2222874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16C1E77-DDA5-424D-9A9B-2EAAC54B303F}" type="datetimeFigureOut">
              <a:rPr lang="it-IT" smtClean="0"/>
              <a:t>06/12/13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31204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16C1E77-DDA5-424D-9A9B-2EAAC54B303F}" type="datetimeFigureOut">
              <a:rPr lang="it-IT" smtClean="0"/>
              <a:t>06/12/13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292554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716C1E77-DDA5-424D-9A9B-2EAAC54B303F}" type="datetimeFigureOut">
              <a:rPr lang="it-IT" smtClean="0"/>
              <a:t>06/12/13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54546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16C1E77-DDA5-424D-9A9B-2EAAC54B303F}" type="datetimeFigureOut">
              <a:rPr lang="it-IT" smtClean="0"/>
              <a:t>06/12/13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1746488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716C1E77-DDA5-424D-9A9B-2EAAC54B303F}" type="datetimeFigureOut">
              <a:rPr lang="it-IT" smtClean="0"/>
              <a:t>06/12/13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327414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716C1E77-DDA5-424D-9A9B-2EAAC54B303F}" type="datetimeFigureOut">
              <a:rPr lang="it-IT" smtClean="0"/>
              <a:t>06/12/13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C4FAFC-EBAF-234D-BAEB-272CC91429FB}" type="slidenum">
              <a:rPr lang="it-IT" smtClean="0"/>
              <a:t>‹n.›</a:t>
            </a:fld>
            <a:endParaRPr lang="it-IT"/>
          </a:p>
        </p:txBody>
      </p:sp>
    </p:spTree>
    <p:extLst>
      <p:ext uri="{BB962C8B-B14F-4D97-AF65-F5344CB8AC3E}">
        <p14:creationId xmlns:p14="http://schemas.microsoft.com/office/powerpoint/2010/main" val="245649477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6C1E77-DDA5-424D-9A9B-2EAAC54B303F}" type="datetimeFigureOut">
              <a:rPr lang="it-IT" smtClean="0"/>
              <a:t>06/12/13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4FAFC-EBAF-234D-BAEB-272CC91429FB}" type="slidenum">
              <a:rPr lang="it-IT" smtClean="0"/>
              <a:t>‹n.›</a:t>
            </a:fld>
            <a:endParaRPr lang="it-IT"/>
          </a:p>
        </p:txBody>
      </p:sp>
    </p:spTree>
    <p:extLst>
      <p:ext uri="{BB962C8B-B14F-4D97-AF65-F5344CB8AC3E}">
        <p14:creationId xmlns:p14="http://schemas.microsoft.com/office/powerpoint/2010/main" val="1762464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 Id="rId3" Type="http://schemas.openxmlformats.org/officeDocument/2006/relationships/image" Target="../media/image2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2.xml.rels><?xml version="1.0" encoding="UTF-8" standalone="yes"?>
<Relationships xmlns="http://schemas.openxmlformats.org/package/2006/relationships"><Relationship Id="rId9" Type="http://schemas.openxmlformats.org/officeDocument/2006/relationships/image" Target="../media/image33.png"/><Relationship Id="rId20" Type="http://schemas.openxmlformats.org/officeDocument/2006/relationships/image" Target="../media/image44.png"/><Relationship Id="rId21" Type="http://schemas.openxmlformats.org/officeDocument/2006/relationships/image" Target="../media/image45.png"/><Relationship Id="rId22" Type="http://schemas.openxmlformats.org/officeDocument/2006/relationships/image" Target="../media/image46.png"/><Relationship Id="rId23" Type="http://schemas.openxmlformats.org/officeDocument/2006/relationships/image" Target="../media/image47.png"/><Relationship Id="rId24" Type="http://schemas.openxmlformats.org/officeDocument/2006/relationships/image" Target="../media/image48.png"/><Relationship Id="rId25" Type="http://schemas.openxmlformats.org/officeDocument/2006/relationships/hyperlink" Target="http://irfu-i.cea.fr/Page/474/irfu_signaturesac_der.png" TargetMode="External"/><Relationship Id="rId26" Type="http://schemas.openxmlformats.org/officeDocument/2006/relationships/image" Target="../media/image49.png"/><Relationship Id="rId27" Type="http://schemas.openxmlformats.org/officeDocument/2006/relationships/image" Target="../media/image50.jpeg"/><Relationship Id="rId28" Type="http://schemas.openxmlformats.org/officeDocument/2006/relationships/image" Target="../media/image51.png"/><Relationship Id="rId29" Type="http://schemas.openxmlformats.org/officeDocument/2006/relationships/image" Target="../media/image52.png"/><Relationship Id="rId10" Type="http://schemas.openxmlformats.org/officeDocument/2006/relationships/image" Target="../media/image34.png"/><Relationship Id="rId11" Type="http://schemas.openxmlformats.org/officeDocument/2006/relationships/image" Target="../media/image35.jpeg"/><Relationship Id="rId12" Type="http://schemas.openxmlformats.org/officeDocument/2006/relationships/image" Target="../media/image36.png"/><Relationship Id="rId13" Type="http://schemas.openxmlformats.org/officeDocument/2006/relationships/image" Target="../media/image37.jpe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41.png"/><Relationship Id="rId18" Type="http://schemas.openxmlformats.org/officeDocument/2006/relationships/image" Target="../media/image42.png"/><Relationship Id="rId19"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28.jpe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jpeg"/><Relationship Id="rId8" Type="http://schemas.openxmlformats.org/officeDocument/2006/relationships/image" Target="../media/image3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image" Target="../media/image55.jpg"/><Relationship Id="rId4" Type="http://schemas.openxmlformats.org/officeDocument/2006/relationships/image" Target="../media/image56.jpg"/><Relationship Id="rId5" Type="http://schemas.openxmlformats.org/officeDocument/2006/relationships/image" Target="../media/image57.jpg"/><Relationship Id="rId6"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image" Target="../media/image5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g"/></Relationships>
</file>

<file path=ppt/slides/_rels/slide16.xml.rels><?xml version="1.0" encoding="UTF-8" standalone="yes"?>
<Relationships xmlns="http://schemas.openxmlformats.org/package/2006/relationships"><Relationship Id="rId3" Type="http://schemas.openxmlformats.org/officeDocument/2006/relationships/image" Target="../media/image60.emf"/><Relationship Id="rId4" Type="http://schemas.openxmlformats.org/officeDocument/2006/relationships/image" Target="../media/image61.png"/><Relationship Id="rId1" Type="http://schemas.openxmlformats.org/officeDocument/2006/relationships/slideLayout" Target="../slideLayouts/slideLayout2.xml"/><Relationship Id="rId2" Type="http://schemas.openxmlformats.org/officeDocument/2006/relationships/image" Target="../media/image59.jpeg"/></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jpeg"/><Relationship Id="rId5" Type="http://schemas.openxmlformats.org/officeDocument/2006/relationships/image" Target="../media/image64.jpeg"/><Relationship Id="rId6" Type="http://schemas.openxmlformats.org/officeDocument/2006/relationships/image" Target="../media/image65.jpeg"/><Relationship Id="rId7" Type="http://schemas.openxmlformats.org/officeDocument/2006/relationships/image" Target="../media/image66.png"/><Relationship Id="rId8" Type="http://schemas.openxmlformats.org/officeDocument/2006/relationships/image" Target="../media/image67.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28.xml.rels><?xml version="1.0" encoding="UTF-8" standalone="yes"?>
<Relationships xmlns="http://schemas.openxmlformats.org/package/2006/relationships"><Relationship Id="rId11" Type="http://schemas.openxmlformats.org/officeDocument/2006/relationships/oleObject" Target="../embeddings/oleObject1.bin"/><Relationship Id="rId12" Type="http://schemas.openxmlformats.org/officeDocument/2006/relationships/image" Target="../media/image73.emf"/><Relationship Id="rId13" Type="http://schemas.openxmlformats.org/officeDocument/2006/relationships/oleObject" Target="../embeddings/oleObject2.bin"/><Relationship Id="rId14" Type="http://schemas.openxmlformats.org/officeDocument/2006/relationships/image" Target="../media/image74.emf"/><Relationship Id="rId15" Type="http://schemas.openxmlformats.org/officeDocument/2006/relationships/oleObject" Target="../embeddings/oleObject3.bin"/><Relationship Id="rId16" Type="http://schemas.openxmlformats.org/officeDocument/2006/relationships/image" Target="../media/image75.em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image" Target="../media/image72.png"/><Relationship Id="rId4" Type="http://schemas.openxmlformats.org/officeDocument/2006/relationships/image" Target="../media/image76.png"/><Relationship Id="rId5" Type="http://schemas.openxmlformats.org/officeDocument/2006/relationships/image" Target="../media/image77.png"/><Relationship Id="rId6" Type="http://schemas.openxmlformats.org/officeDocument/2006/relationships/image" Target="../media/image78.png"/><Relationship Id="rId7" Type="http://schemas.openxmlformats.org/officeDocument/2006/relationships/image" Target="../media/image79.png"/><Relationship Id="rId8" Type="http://schemas.openxmlformats.org/officeDocument/2006/relationships/image" Target="../media/image80.png"/><Relationship Id="rId9" Type="http://schemas.openxmlformats.org/officeDocument/2006/relationships/image" Target="../media/image81.png"/><Relationship Id="rId10" Type="http://schemas.openxmlformats.org/officeDocument/2006/relationships/image" Target="../media/image8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1" Type="http://schemas.openxmlformats.org/officeDocument/2006/relationships/image" Target="../media/image16.jpeg"/><Relationship Id="rId12" Type="http://schemas.openxmlformats.org/officeDocument/2006/relationships/image" Target="../media/image17.jpeg"/><Relationship Id="rId13" Type="http://schemas.openxmlformats.org/officeDocument/2006/relationships/image" Target="../media/image18.jpeg"/><Relationship Id="rId14" Type="http://schemas.openxmlformats.org/officeDocument/2006/relationships/image" Target="../media/image19.jpeg"/><Relationship Id="rId15" Type="http://schemas.openxmlformats.org/officeDocument/2006/relationships/image" Target="../media/image20.jpeg"/><Relationship Id="rId16"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9" Type="http://schemas.openxmlformats.org/officeDocument/2006/relationships/image" Target="../media/image14.jpeg"/><Relationship Id="rId10"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0"/>
          <p:cNvSpPr txBox="1">
            <a:spLocks noChangeArrowheads="1"/>
          </p:cNvSpPr>
          <p:nvPr/>
        </p:nvSpPr>
        <p:spPr bwMode="auto">
          <a:xfrm>
            <a:off x="342348" y="1831569"/>
            <a:ext cx="8607206" cy="70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algn="ctr" eaLnBrk="1" hangingPunct="1"/>
            <a:r>
              <a:rPr lang="en-US" sz="4000" b="1" dirty="0" smtClean="0">
                <a:solidFill>
                  <a:srgbClr val="000090"/>
                </a:solidFill>
                <a:latin typeface="TitilliumText22L 600 wt" pitchFamily="-64" charset="0"/>
                <a:ea typeface="TitilliumText22L 800 wt" pitchFamily="-64" charset="0"/>
                <a:cs typeface="TitilliumText22L 800 wt" pitchFamily="-64" charset="0"/>
              </a:rPr>
              <a:t>Il </a:t>
            </a:r>
            <a:r>
              <a:rPr lang="en-US" sz="4000" b="1" dirty="0" err="1" smtClean="0">
                <a:solidFill>
                  <a:srgbClr val="000090"/>
                </a:solidFill>
                <a:latin typeface="TitilliumText22L 600 wt" pitchFamily="-64" charset="0"/>
                <a:ea typeface="TitilliumText22L 800 wt" pitchFamily="-64" charset="0"/>
                <a:cs typeface="TitilliumText22L 800 wt" pitchFamily="-64" charset="0"/>
              </a:rPr>
              <a:t>contributo</a:t>
            </a:r>
            <a:r>
              <a:rPr lang="en-US" sz="4000" b="1" dirty="0" smtClean="0">
                <a:solidFill>
                  <a:srgbClr val="000090"/>
                </a:solidFill>
                <a:latin typeface="TitilliumText22L 600 wt" pitchFamily="-64" charset="0"/>
                <a:ea typeface="TitilliumText22L 800 wt" pitchFamily="-64" charset="0"/>
                <a:cs typeface="TitilliumText22L 800 wt" pitchFamily="-64" charset="0"/>
              </a:rPr>
              <a:t> </a:t>
            </a:r>
            <a:r>
              <a:rPr lang="en-US" sz="4000" b="1" dirty="0" err="1" smtClean="0">
                <a:solidFill>
                  <a:srgbClr val="000090"/>
                </a:solidFill>
                <a:latin typeface="TitilliumText22L 600 wt" pitchFamily="-64" charset="0"/>
                <a:ea typeface="TitilliumText22L 800 wt" pitchFamily="-64" charset="0"/>
                <a:cs typeface="TitilliumText22L 800 wt" pitchFamily="-64" charset="0"/>
              </a:rPr>
              <a:t>tecnologico</a:t>
            </a:r>
            <a:r>
              <a:rPr lang="en-US" sz="4000" b="1" dirty="0" smtClean="0">
                <a:solidFill>
                  <a:srgbClr val="000090"/>
                </a:solidFill>
                <a:latin typeface="TitilliumText22L 600 wt" pitchFamily="-64" charset="0"/>
                <a:ea typeface="TitilliumText22L 800 wt" pitchFamily="-64" charset="0"/>
                <a:cs typeface="TitilliumText22L 800 wt" pitchFamily="-64" charset="0"/>
              </a:rPr>
              <a:t> </a:t>
            </a:r>
            <a:r>
              <a:rPr lang="en-US" sz="4000" b="1" dirty="0" err="1" smtClean="0">
                <a:solidFill>
                  <a:srgbClr val="000090"/>
                </a:solidFill>
                <a:latin typeface="TitilliumText22L 600 wt" pitchFamily="-64" charset="0"/>
                <a:ea typeface="TitilliumText22L 800 wt" pitchFamily="-64" charset="0"/>
                <a:cs typeface="TitilliumText22L 800 wt" pitchFamily="-64" charset="0"/>
              </a:rPr>
              <a:t>dell’INFN</a:t>
            </a:r>
            <a:endParaRPr lang="en-US" sz="4000" b="1" dirty="0">
              <a:solidFill>
                <a:srgbClr val="000090"/>
              </a:solidFill>
              <a:ea typeface="TitilliumText22L 400 wt" pitchFamily="-64" charset="0"/>
              <a:cs typeface="TitilliumText22L 400 wt" pitchFamily="-64" charset="0"/>
              <a:sym typeface="TitilliumText22L 400 wt" pitchFamily="-64" charset="0"/>
            </a:endParaRPr>
          </a:p>
        </p:txBody>
      </p:sp>
      <p:sp>
        <p:nvSpPr>
          <p:cNvPr id="14338" name="Text Box 10"/>
          <p:cNvSpPr txBox="1">
            <a:spLocks noChangeArrowheads="1"/>
          </p:cNvSpPr>
          <p:nvPr/>
        </p:nvSpPr>
        <p:spPr bwMode="auto">
          <a:xfrm>
            <a:off x="673442" y="3530261"/>
            <a:ext cx="7848600" cy="4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algn="ctr" eaLnBrk="1" hangingPunct="1"/>
            <a:r>
              <a:rPr lang="it-IT" sz="2200" b="1" i="1" dirty="0">
                <a:latin typeface="Arial" charset="0"/>
                <a:cs typeface="Arial" charset="0"/>
              </a:rPr>
              <a:t>S. Gammino</a:t>
            </a:r>
            <a:endParaRPr lang="sv-SE" sz="2200" b="1" i="1" dirty="0">
              <a:latin typeface="Arial" charset="0"/>
              <a:cs typeface="Arial" charset="0"/>
            </a:endParaRPr>
          </a:p>
        </p:txBody>
      </p:sp>
      <p:sp>
        <p:nvSpPr>
          <p:cNvPr id="14339" name="Text Box 10"/>
          <p:cNvSpPr txBox="1">
            <a:spLocks noChangeArrowheads="1"/>
          </p:cNvSpPr>
          <p:nvPr/>
        </p:nvSpPr>
        <p:spPr bwMode="auto">
          <a:xfrm>
            <a:off x="684213" y="5127626"/>
            <a:ext cx="7848600"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algn="ctr" eaLnBrk="1" hangingPunct="1"/>
            <a:r>
              <a:rPr lang="sv-SE" dirty="0" smtClean="0">
                <a:latin typeface="Arial" charset="0"/>
                <a:cs typeface="Arial" charset="0"/>
              </a:rPr>
              <a:t>Roma, 6 </a:t>
            </a:r>
            <a:r>
              <a:rPr lang="sv-SE" dirty="0" err="1" smtClean="0">
                <a:latin typeface="Arial" charset="0"/>
                <a:cs typeface="Arial" charset="0"/>
              </a:rPr>
              <a:t>Dicembre</a:t>
            </a:r>
            <a:r>
              <a:rPr lang="sv-SE" dirty="0" smtClean="0">
                <a:latin typeface="Arial" charset="0"/>
                <a:cs typeface="Arial" charset="0"/>
              </a:rPr>
              <a:t> 2013</a:t>
            </a:r>
            <a:endParaRPr lang="sv-SE" dirty="0">
              <a:latin typeface="Arial" charset="0"/>
              <a:cs typeface="Arial" charset="0"/>
            </a:endParaRPr>
          </a:p>
        </p:txBody>
      </p:sp>
      <p:sp>
        <p:nvSpPr>
          <p:cNvPr id="5" name="Text Box 5"/>
          <p:cNvSpPr txBox="1">
            <a:spLocks noGrp="1" noChangeArrowheads="1"/>
          </p:cNvSpPr>
          <p:nvPr>
            <p:ph type="sldNum" sz="quarter" idx="4294967295"/>
          </p:nvPr>
        </p:nvSpPr>
        <p:spPr bwMode="auto">
          <a:xfrm>
            <a:off x="7913621" y="6163054"/>
            <a:ext cx="433090" cy="383977"/>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pPr/>
              <a:t>1</a:t>
            </a:fld>
            <a:endParaRPr lang="en-US" dirty="0"/>
          </a:p>
        </p:txBody>
      </p:sp>
    </p:spTree>
    <p:extLst>
      <p:ext uri="{BB962C8B-B14F-4D97-AF65-F5344CB8AC3E}">
        <p14:creationId xmlns:p14="http://schemas.microsoft.com/office/powerpoint/2010/main" val="118501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239271"/>
            <a:ext cx="6683243" cy="538991"/>
          </a:xfrm>
        </p:spPr>
        <p:txBody>
          <a:bodyPr>
            <a:normAutofit fontScale="90000"/>
          </a:bodyPr>
          <a:lstStyle/>
          <a:p>
            <a:pPr algn="ctr"/>
            <a:r>
              <a:rPr lang="en-US" dirty="0" smtClean="0"/>
              <a:t>ESS </a:t>
            </a:r>
            <a:r>
              <a:rPr lang="en-US" dirty="0" smtClean="0">
                <a:solidFill>
                  <a:srgbClr val="FF0000"/>
                </a:solidFill>
              </a:rPr>
              <a:t>NEW</a:t>
            </a:r>
            <a:r>
              <a:rPr lang="en-US" dirty="0" smtClean="0"/>
              <a:t> Requirements</a:t>
            </a:r>
            <a:endParaRPr lang="en-US" dirty="0"/>
          </a:p>
        </p:txBody>
      </p:sp>
      <p:pic>
        <p:nvPicPr>
          <p:cNvPr id="4" name="Immagine 3" descr="INFN-logo.gif"/>
          <p:cNvPicPr>
            <a:picLocks noChangeAspect="1"/>
          </p:cNvPicPr>
          <p:nvPr/>
        </p:nvPicPr>
        <p:blipFill>
          <a:blip r:embed="rId2"/>
          <a:stretch>
            <a:fillRect/>
          </a:stretch>
        </p:blipFill>
        <p:spPr>
          <a:xfrm>
            <a:off x="8116144" y="138010"/>
            <a:ext cx="810090" cy="793888"/>
          </a:xfrm>
          <a:prstGeom prst="rect">
            <a:avLst/>
          </a:prstGeom>
        </p:spPr>
      </p:pic>
      <p:grpSp>
        <p:nvGrpSpPr>
          <p:cNvPr id="18" name="Gruppo 17"/>
          <p:cNvGrpSpPr/>
          <p:nvPr/>
        </p:nvGrpSpPr>
        <p:grpSpPr>
          <a:xfrm>
            <a:off x="268397" y="3378369"/>
            <a:ext cx="8404684" cy="3387317"/>
            <a:chOff x="381720" y="4804792"/>
            <a:chExt cx="11953328" cy="4817517"/>
          </a:xfrm>
        </p:grpSpPr>
        <p:sp>
          <p:nvSpPr>
            <p:cNvPr id="13" name="Freccia in giù 12"/>
            <p:cNvSpPr/>
            <p:nvPr/>
          </p:nvSpPr>
          <p:spPr bwMode="auto">
            <a:xfrm>
              <a:off x="1533848" y="4804792"/>
              <a:ext cx="648072" cy="3312368"/>
            </a:xfrm>
            <a:prstGeom prst="downArrow">
              <a:avLst/>
            </a:prstGeom>
            <a:ln>
              <a:headEnd type="none" w="med" len="med"/>
              <a:tailEnd type="none" w="med" len="me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0" tIns="0" rIns="0" bIns="0" numCol="1" rtlCol="0" anchor="ctr" anchorCtr="0" compatLnSpc="1">
              <a:prstTxWarp prst="textNoShape">
                <a:avLst/>
              </a:prstTxWarp>
              <a:noAutofit/>
            </a:bodyPr>
            <a:lstStyle/>
            <a:p>
              <a:pPr algn="ctr" defTabSz="642915" fontAlgn="base">
                <a:spcBef>
                  <a:spcPct val="0"/>
                </a:spcBef>
                <a:spcAft>
                  <a:spcPct val="0"/>
                </a:spcAft>
              </a:pPr>
              <a:endParaRPr lang="it-IT" sz="800" dirty="0">
                <a:solidFill>
                  <a:srgbClr val="000000"/>
                </a:solidFill>
                <a:latin typeface="Arial" pitchFamily="34" charset="0"/>
                <a:ea typeface="ヒラギノ角ゴ ProN W3" charset="-128"/>
                <a:cs typeface="Arial" pitchFamily="34" charset="0"/>
                <a:sym typeface="Gill Sans" charset="0"/>
              </a:endParaRPr>
            </a:p>
          </p:txBody>
        </p:sp>
        <p:cxnSp>
          <p:nvCxnSpPr>
            <p:cNvPr id="11" name="Connettore 1 10"/>
            <p:cNvCxnSpPr/>
            <p:nvPr/>
          </p:nvCxnSpPr>
          <p:spPr bwMode="auto">
            <a:xfrm>
              <a:off x="1101800" y="4804792"/>
              <a:ext cx="11233248" cy="0"/>
            </a:xfrm>
            <a:prstGeom prst="line">
              <a:avLst/>
            </a:prstGeom>
            <a:blipFill dpi="0" rotWithShape="0">
              <a:blip r:embed="rId3"/>
              <a:srcRect/>
              <a:tile tx="0" ty="0" sx="100000" sy="100000" flip="none" algn="tl"/>
            </a:blipFill>
            <a:ln w="50800" cap="flat" cmpd="sng" algn="ctr">
              <a:solidFill>
                <a:schemeClr val="accent1"/>
              </a:solidFill>
              <a:prstDash val="solid"/>
              <a:round/>
              <a:headEnd type="none" w="med" len="med"/>
              <a:tailEnd type="none" w="med" len="med"/>
            </a:ln>
            <a:effectLst/>
          </p:spPr>
        </p:cxnSp>
        <p:sp>
          <p:nvSpPr>
            <p:cNvPr id="14" name="CasellaDiTesto 13"/>
            <p:cNvSpPr txBox="1"/>
            <p:nvPr/>
          </p:nvSpPr>
          <p:spPr>
            <a:xfrm>
              <a:off x="381720" y="8129096"/>
              <a:ext cx="6913317" cy="1006771"/>
            </a:xfrm>
            <a:prstGeom prst="rect">
              <a:avLst/>
            </a:prstGeom>
            <a:noFill/>
          </p:spPr>
          <p:txBody>
            <a:bodyPr wrap="none" rtlCol="0">
              <a:spAutoFit/>
            </a:bodyPr>
            <a:lstStyle/>
            <a:p>
              <a:r>
                <a:rPr lang="it-IT" sz="2000" dirty="0" err="1"/>
                <a:t>Huge</a:t>
              </a:r>
              <a:r>
                <a:rPr lang="it-IT" sz="2000" dirty="0"/>
                <a:t> impact of </a:t>
              </a:r>
              <a:r>
                <a:rPr lang="it-IT" sz="2000" dirty="0" err="1"/>
                <a:t>Mechanical</a:t>
              </a:r>
              <a:r>
                <a:rPr lang="it-IT" sz="2000" dirty="0"/>
                <a:t> design and </a:t>
              </a:r>
              <a:r>
                <a:rPr lang="it-IT" sz="2000" dirty="0" err="1"/>
                <a:t>beam</a:t>
              </a:r>
              <a:r>
                <a:rPr lang="it-IT" sz="2000" dirty="0"/>
                <a:t> </a:t>
              </a:r>
            </a:p>
            <a:p>
              <a:r>
                <a:rPr lang="it-IT" sz="2000" dirty="0" err="1"/>
                <a:t>dynamics</a:t>
              </a:r>
              <a:r>
                <a:rPr lang="it-IT" sz="2000" dirty="0"/>
                <a:t> in the </a:t>
              </a:r>
              <a:r>
                <a:rPr lang="it-IT" sz="2000" dirty="0" err="1"/>
                <a:t>low</a:t>
              </a:r>
              <a:r>
                <a:rPr lang="it-IT" sz="2000" dirty="0"/>
                <a:t> </a:t>
              </a:r>
              <a:r>
                <a:rPr lang="it-IT" sz="2000" dirty="0" err="1"/>
                <a:t>energy</a:t>
              </a:r>
              <a:r>
                <a:rPr lang="it-IT" sz="2000" dirty="0"/>
                <a:t> part</a:t>
              </a:r>
            </a:p>
          </p:txBody>
        </p:sp>
        <p:sp>
          <p:nvSpPr>
            <p:cNvPr id="16" name="CasellaDiTesto 15"/>
            <p:cNvSpPr txBox="1"/>
            <p:nvPr/>
          </p:nvSpPr>
          <p:spPr>
            <a:xfrm>
              <a:off x="465502" y="9053264"/>
              <a:ext cx="5043682" cy="569045"/>
            </a:xfrm>
            <a:prstGeom prst="rect">
              <a:avLst/>
            </a:prstGeom>
            <a:noFill/>
          </p:spPr>
          <p:txBody>
            <a:bodyPr wrap="none" rtlCol="0">
              <a:spAutoFit/>
            </a:bodyPr>
            <a:lstStyle/>
            <a:p>
              <a:r>
                <a:rPr lang="it-IT" sz="2000" b="1" dirty="0" smtClean="0">
                  <a:solidFill>
                    <a:srgbClr val="FF0000"/>
                  </a:solidFill>
                </a:rPr>
                <a:t>DTL </a:t>
              </a:r>
              <a:r>
                <a:rPr lang="it-IT" sz="2000" b="1" dirty="0" err="1" smtClean="0">
                  <a:solidFill>
                    <a:srgbClr val="FF0000"/>
                  </a:solidFill>
                </a:rPr>
                <a:t>main</a:t>
              </a:r>
              <a:r>
                <a:rPr lang="it-IT" sz="2000" b="1" dirty="0" smtClean="0">
                  <a:solidFill>
                    <a:srgbClr val="FF0000"/>
                  </a:solidFill>
                </a:rPr>
                <a:t> </a:t>
              </a:r>
              <a:r>
                <a:rPr lang="it-IT" sz="2000" b="1" dirty="0" err="1" smtClean="0">
                  <a:solidFill>
                    <a:srgbClr val="FF0000"/>
                  </a:solidFill>
                </a:rPr>
                <a:t>changes</a:t>
              </a:r>
              <a:r>
                <a:rPr lang="it-IT" sz="2000" b="1" dirty="0" smtClean="0">
                  <a:solidFill>
                    <a:srgbClr val="FF0000"/>
                  </a:solidFill>
                </a:rPr>
                <a:t> : 4 </a:t>
              </a:r>
              <a:r>
                <a:rPr lang="it-IT" sz="2000" b="1" dirty="0" smtClean="0">
                  <a:solidFill>
                    <a:srgbClr val="FF0000"/>
                  </a:solidFill>
                  <a:sym typeface="Wingdings"/>
                </a:rPr>
                <a:t> 5 tanks</a:t>
              </a:r>
              <a:endParaRPr lang="it-IT" sz="2000" b="1" dirty="0">
                <a:solidFill>
                  <a:srgbClr val="FF0000"/>
                </a:solidFill>
              </a:endParaRPr>
            </a:p>
          </p:txBody>
        </p:sp>
      </p:grpSp>
      <p:grpSp>
        <p:nvGrpSpPr>
          <p:cNvPr id="17" name="Gruppo 16"/>
          <p:cNvGrpSpPr/>
          <p:nvPr/>
        </p:nvGrpSpPr>
        <p:grpSpPr>
          <a:xfrm>
            <a:off x="5633" y="1606298"/>
            <a:ext cx="9144000" cy="3833466"/>
            <a:chOff x="8012" y="2284512"/>
            <a:chExt cx="13004800" cy="5452040"/>
          </a:xfrm>
        </p:grpSpPr>
        <p:sp>
          <p:nvSpPr>
            <p:cNvPr id="8" name="Freccia in giù 7"/>
            <p:cNvSpPr/>
            <p:nvPr/>
          </p:nvSpPr>
          <p:spPr bwMode="auto">
            <a:xfrm>
              <a:off x="4270152" y="2284512"/>
              <a:ext cx="648072" cy="3888432"/>
            </a:xfrm>
            <a:prstGeom prst="downArrow">
              <a:avLst/>
            </a:prstGeom>
            <a:ln>
              <a:headEnd type="none" w="med" len="med"/>
              <a:tailEnd type="none" w="med" len="me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0" tIns="0" rIns="0" bIns="0" numCol="1" rtlCol="0" anchor="ctr" anchorCtr="0" compatLnSpc="1">
              <a:prstTxWarp prst="textNoShape">
                <a:avLst/>
              </a:prstTxWarp>
              <a:noAutofit/>
            </a:bodyPr>
            <a:lstStyle/>
            <a:p>
              <a:pPr algn="ctr" defTabSz="642915" fontAlgn="base">
                <a:spcBef>
                  <a:spcPct val="0"/>
                </a:spcBef>
                <a:spcAft>
                  <a:spcPct val="0"/>
                </a:spcAft>
              </a:pPr>
              <a:endParaRPr lang="it-IT" sz="800" dirty="0">
                <a:solidFill>
                  <a:srgbClr val="FF0000"/>
                </a:solidFill>
                <a:latin typeface="Arial" pitchFamily="34" charset="0"/>
                <a:ea typeface="ヒラギノ角ゴ ProN W3" charset="-128"/>
                <a:cs typeface="Arial" pitchFamily="34" charset="0"/>
                <a:sym typeface="Gill Sans" charset="0"/>
              </a:endParaRPr>
            </a:p>
          </p:txBody>
        </p:sp>
        <p:cxnSp>
          <p:nvCxnSpPr>
            <p:cNvPr id="7" name="Connettore 1 6"/>
            <p:cNvCxnSpPr/>
            <p:nvPr/>
          </p:nvCxnSpPr>
          <p:spPr bwMode="auto">
            <a:xfrm>
              <a:off x="1101800" y="2284512"/>
              <a:ext cx="7056784" cy="0"/>
            </a:xfrm>
            <a:prstGeom prst="line">
              <a:avLst/>
            </a:prstGeom>
            <a:blipFill dpi="0" rotWithShape="0">
              <a:blip r:embed="rId3"/>
              <a:srcRect/>
              <a:tile tx="0" ty="0" sx="100000" sy="100000" flip="none" algn="tl"/>
            </a:blipFill>
            <a:ln w="50800" cap="flat" cmpd="sng" algn="ctr">
              <a:solidFill>
                <a:schemeClr val="accent1"/>
              </a:solidFill>
              <a:prstDash val="solid"/>
              <a:round/>
              <a:headEnd type="none" w="med" len="med"/>
              <a:tailEnd type="none" w="med" len="med"/>
            </a:ln>
            <a:effectLst/>
          </p:spPr>
        </p:cxnSp>
        <p:sp>
          <p:nvSpPr>
            <p:cNvPr id="9" name="CasellaDiTesto 8"/>
            <p:cNvSpPr txBox="1"/>
            <p:nvPr/>
          </p:nvSpPr>
          <p:spPr>
            <a:xfrm>
              <a:off x="8012" y="6195020"/>
              <a:ext cx="13004800" cy="1006771"/>
            </a:xfrm>
            <a:prstGeom prst="rect">
              <a:avLst/>
            </a:prstGeom>
            <a:noFill/>
          </p:spPr>
          <p:txBody>
            <a:bodyPr wrap="square" rtlCol="0">
              <a:spAutoFit/>
            </a:bodyPr>
            <a:lstStyle/>
            <a:p>
              <a:r>
                <a:rPr lang="it-IT" sz="2000" dirty="0"/>
                <a:t>Proton </a:t>
              </a:r>
              <a:r>
                <a:rPr lang="it-IT" sz="2000" dirty="0" err="1"/>
                <a:t>current</a:t>
              </a:r>
              <a:r>
                <a:rPr lang="it-IT" sz="2000" dirty="0"/>
                <a:t> </a:t>
              </a:r>
              <a:r>
                <a:rPr lang="it-IT" sz="2000" dirty="0" err="1"/>
                <a:t>needed</a:t>
              </a:r>
              <a:r>
                <a:rPr lang="it-IT" sz="2000" dirty="0"/>
                <a:t> from the source 70 </a:t>
              </a:r>
              <a:r>
                <a:rPr lang="it-IT" sz="2000" dirty="0" err="1"/>
                <a:t>mA</a:t>
              </a:r>
              <a:r>
                <a:rPr lang="it-IT" sz="2000" dirty="0"/>
                <a:t> circa and</a:t>
              </a:r>
            </a:p>
            <a:p>
              <a:r>
                <a:rPr lang="it-IT" sz="2000" dirty="0"/>
                <a:t> </a:t>
              </a:r>
              <a:r>
                <a:rPr lang="it-IT" sz="2000" dirty="0" err="1"/>
                <a:t>total</a:t>
              </a:r>
              <a:r>
                <a:rPr lang="it-IT" sz="2000" dirty="0"/>
                <a:t> </a:t>
              </a:r>
              <a:r>
                <a:rPr lang="it-IT" sz="2000" dirty="0" err="1"/>
                <a:t>drain</a:t>
              </a:r>
              <a:r>
                <a:rPr lang="it-IT" sz="2000" dirty="0"/>
                <a:t> </a:t>
              </a:r>
              <a:r>
                <a:rPr lang="it-IT" sz="2000" dirty="0" err="1"/>
                <a:t>current</a:t>
              </a:r>
              <a:r>
                <a:rPr lang="it-IT" sz="2000" dirty="0"/>
                <a:t> </a:t>
              </a:r>
              <a:r>
                <a:rPr lang="it-IT" sz="2000" dirty="0" err="1"/>
                <a:t>above</a:t>
              </a:r>
              <a:r>
                <a:rPr lang="it-IT" sz="2000" dirty="0"/>
                <a:t> 85 </a:t>
              </a:r>
              <a:r>
                <a:rPr lang="it-IT" sz="2000" dirty="0" err="1"/>
                <a:t>mA</a:t>
              </a:r>
              <a:r>
                <a:rPr lang="it-IT" sz="2000" dirty="0"/>
                <a:t> </a:t>
              </a:r>
              <a:r>
                <a:rPr lang="it-IT" sz="2000" dirty="0" err="1"/>
                <a:t>is</a:t>
              </a:r>
              <a:r>
                <a:rPr lang="it-IT" sz="2000" dirty="0"/>
                <a:t> </a:t>
              </a:r>
              <a:r>
                <a:rPr lang="it-IT" sz="2000" dirty="0" err="1"/>
                <a:t>expected</a:t>
              </a:r>
              <a:r>
                <a:rPr lang="it-IT" sz="2000" dirty="0"/>
                <a:t> </a:t>
              </a:r>
            </a:p>
          </p:txBody>
        </p:sp>
        <p:sp>
          <p:nvSpPr>
            <p:cNvPr id="15" name="CasellaDiTesto 14"/>
            <p:cNvSpPr txBox="1"/>
            <p:nvPr/>
          </p:nvSpPr>
          <p:spPr>
            <a:xfrm>
              <a:off x="4471797" y="7167507"/>
              <a:ext cx="4401946" cy="569045"/>
            </a:xfrm>
            <a:prstGeom prst="rect">
              <a:avLst/>
            </a:prstGeom>
            <a:noFill/>
          </p:spPr>
          <p:txBody>
            <a:bodyPr wrap="none" rtlCol="0">
              <a:spAutoFit/>
            </a:bodyPr>
            <a:lstStyle/>
            <a:p>
              <a:r>
                <a:rPr lang="it-IT" sz="2000" b="1" dirty="0" err="1">
                  <a:solidFill>
                    <a:srgbClr val="FF0000"/>
                  </a:solidFill>
                </a:rPr>
                <a:t>Extraction</a:t>
              </a:r>
              <a:r>
                <a:rPr lang="it-IT" sz="2000" b="1" dirty="0">
                  <a:solidFill>
                    <a:srgbClr val="FF0000"/>
                  </a:solidFill>
                </a:rPr>
                <a:t> </a:t>
              </a:r>
              <a:r>
                <a:rPr lang="it-IT" sz="2000" b="1" dirty="0" err="1">
                  <a:solidFill>
                    <a:srgbClr val="FF0000"/>
                  </a:solidFill>
                </a:rPr>
                <a:t>redesign</a:t>
              </a:r>
              <a:r>
                <a:rPr lang="it-IT" sz="2000" b="1" dirty="0">
                  <a:solidFill>
                    <a:srgbClr val="FF0000"/>
                  </a:solidFill>
                </a:rPr>
                <a:t> </a:t>
              </a:r>
              <a:r>
                <a:rPr lang="it-IT" sz="2000" b="1" dirty="0" err="1">
                  <a:solidFill>
                    <a:srgbClr val="FF0000"/>
                  </a:solidFill>
                </a:rPr>
                <a:t>needed</a:t>
              </a:r>
              <a:endParaRPr lang="it-IT" sz="2000" b="1" dirty="0">
                <a:solidFill>
                  <a:srgbClr val="FF0000"/>
                </a:solidFill>
              </a:endParaRPr>
            </a:p>
          </p:txBody>
        </p:sp>
      </p:grpSp>
      <p:sp>
        <p:nvSpPr>
          <p:cNvPr id="5" name="Rettangolo 4"/>
          <p:cNvSpPr/>
          <p:nvPr/>
        </p:nvSpPr>
        <p:spPr>
          <a:xfrm>
            <a:off x="268397" y="1150622"/>
            <a:ext cx="8505945" cy="2791630"/>
          </a:xfrm>
          <a:prstGeom prst="rect">
            <a:avLst/>
          </a:prstGeom>
        </p:spPr>
        <p:txBody>
          <a:bodyPr wrap="square" lIns="64291" tIns="32146" rIns="64291" bIns="32146">
            <a:spAutoFit/>
          </a:bodyPr>
          <a:lstStyle/>
          <a:p>
            <a:pPr marL="401822" indent="-401822">
              <a:lnSpc>
                <a:spcPct val="150000"/>
              </a:lnSpc>
              <a:buFont typeface="Arial" panose="020B0604020202020204" pitchFamily="34" charset="0"/>
              <a:buChar char="•"/>
            </a:pPr>
            <a:r>
              <a:rPr lang="it-IT" sz="2000" dirty="0"/>
              <a:t>Maximum </a:t>
            </a:r>
            <a:r>
              <a:rPr lang="it-IT" sz="2000" dirty="0" err="1"/>
              <a:t>beam</a:t>
            </a:r>
            <a:r>
              <a:rPr lang="it-IT" sz="2000" dirty="0"/>
              <a:t> </a:t>
            </a:r>
            <a:r>
              <a:rPr lang="it-IT" sz="2000" dirty="0" err="1"/>
              <a:t>current</a:t>
            </a:r>
            <a:r>
              <a:rPr lang="it-IT" sz="2000" dirty="0"/>
              <a:t> </a:t>
            </a:r>
            <a:r>
              <a:rPr lang="it-IT" sz="2000" dirty="0" err="1"/>
              <a:t>at</a:t>
            </a:r>
            <a:r>
              <a:rPr lang="it-IT" sz="2000" dirty="0"/>
              <a:t> the target: 62.5 </a:t>
            </a:r>
            <a:r>
              <a:rPr lang="it-IT" sz="2000" dirty="0" err="1"/>
              <a:t>mA</a:t>
            </a:r>
            <a:endParaRPr lang="it-IT" sz="2000" dirty="0"/>
          </a:p>
          <a:p>
            <a:pPr marL="401822" indent="-401822">
              <a:lnSpc>
                <a:spcPct val="150000"/>
              </a:lnSpc>
              <a:buFont typeface="Arial" panose="020B0604020202020204" pitchFamily="34" charset="0"/>
              <a:buChar char="•"/>
            </a:pPr>
            <a:r>
              <a:rPr lang="it-IT" sz="2000" dirty="0" err="1"/>
              <a:t>Pulse</a:t>
            </a:r>
            <a:r>
              <a:rPr lang="it-IT" sz="2000" dirty="0"/>
              <a:t> </a:t>
            </a:r>
            <a:r>
              <a:rPr lang="it-IT" sz="2000" dirty="0" err="1"/>
              <a:t>during</a:t>
            </a:r>
            <a:r>
              <a:rPr lang="it-IT" sz="2000" dirty="0"/>
              <a:t> </a:t>
            </a:r>
            <a:r>
              <a:rPr lang="it-IT" sz="2000" dirty="0" err="1"/>
              <a:t>neutron</a:t>
            </a:r>
            <a:r>
              <a:rPr lang="it-IT" sz="2000" dirty="0"/>
              <a:t> production: 2.86 </a:t>
            </a:r>
            <a:r>
              <a:rPr lang="it-IT" sz="2000" dirty="0" err="1"/>
              <a:t>ms</a:t>
            </a:r>
            <a:endParaRPr lang="it-IT" sz="2000" dirty="0"/>
          </a:p>
          <a:p>
            <a:pPr marL="401822" indent="-401822">
              <a:lnSpc>
                <a:spcPct val="150000"/>
              </a:lnSpc>
              <a:buFont typeface="Arial" panose="020B0604020202020204" pitchFamily="34" charset="0"/>
              <a:buChar char="•"/>
            </a:pPr>
            <a:r>
              <a:rPr lang="it-IT" sz="2000" dirty="0" err="1"/>
              <a:t>Beam</a:t>
            </a:r>
            <a:r>
              <a:rPr lang="it-IT" sz="2000" dirty="0"/>
              <a:t> </a:t>
            </a:r>
            <a:r>
              <a:rPr lang="it-IT" sz="2000" dirty="0" err="1"/>
              <a:t>Stability</a:t>
            </a:r>
            <a:r>
              <a:rPr lang="it-IT" sz="2000" dirty="0"/>
              <a:t>: </a:t>
            </a:r>
            <a:r>
              <a:rPr lang="it-IT" sz="2000" dirty="0" smtClean="0">
                <a:sym typeface="Symbol"/>
              </a:rPr>
              <a:t>2.</a:t>
            </a:r>
            <a:r>
              <a:rPr lang="it-IT" sz="2000" dirty="0" smtClean="0"/>
              <a:t>5</a:t>
            </a:r>
            <a:r>
              <a:rPr lang="it-IT" sz="2000" dirty="0"/>
              <a:t>% (I,</a:t>
            </a:r>
            <a:r>
              <a:rPr lang="el-GR" sz="2000" dirty="0"/>
              <a:t>ε)</a:t>
            </a:r>
            <a:r>
              <a:rPr lang="it-IT" sz="2000" dirty="0"/>
              <a:t>   -  </a:t>
            </a:r>
            <a:r>
              <a:rPr lang="it-IT" sz="2000" dirty="0" err="1"/>
              <a:t>Beam</a:t>
            </a:r>
            <a:r>
              <a:rPr lang="it-IT" sz="2000" dirty="0"/>
              <a:t> </a:t>
            </a:r>
            <a:r>
              <a:rPr lang="it-IT" sz="2000" dirty="0" err="1"/>
              <a:t>emittance</a:t>
            </a:r>
            <a:r>
              <a:rPr lang="it-IT" sz="2000" dirty="0"/>
              <a:t> 0.25 </a:t>
            </a:r>
            <a:r>
              <a:rPr lang="it-IT" sz="2000" dirty="0">
                <a:sym typeface="Symbol"/>
              </a:rPr>
              <a:t> mm </a:t>
            </a:r>
            <a:r>
              <a:rPr lang="it-IT" sz="2000" dirty="0" err="1">
                <a:sym typeface="Symbol"/>
              </a:rPr>
              <a:t>mrad</a:t>
            </a:r>
            <a:endParaRPr lang="it-IT" sz="2000" dirty="0"/>
          </a:p>
          <a:p>
            <a:pPr marL="401822" indent="-401822">
              <a:lnSpc>
                <a:spcPct val="150000"/>
              </a:lnSpc>
              <a:buFont typeface="Arial" panose="020B0604020202020204" pitchFamily="34" charset="0"/>
              <a:buChar char="•"/>
            </a:pPr>
            <a:r>
              <a:rPr lang="it-IT" sz="2000" dirty="0"/>
              <a:t>New RFQ input </a:t>
            </a:r>
            <a:r>
              <a:rPr lang="it-IT" sz="2000" dirty="0" err="1"/>
              <a:t>Twiss</a:t>
            </a:r>
            <a:r>
              <a:rPr lang="it-IT" sz="2000" dirty="0"/>
              <a:t> </a:t>
            </a:r>
            <a:r>
              <a:rPr lang="it-IT" sz="2000" dirty="0" err="1"/>
              <a:t>parameters</a:t>
            </a:r>
            <a:endParaRPr lang="it-IT" sz="2000" dirty="0"/>
          </a:p>
          <a:p>
            <a:pPr marL="401822" indent="-401822">
              <a:lnSpc>
                <a:spcPct val="150000"/>
              </a:lnSpc>
              <a:buFont typeface="Arial" panose="020B0604020202020204" pitchFamily="34" charset="0"/>
              <a:buChar char="•"/>
            </a:pPr>
            <a:r>
              <a:rPr lang="en-US" sz="2000" dirty="0"/>
              <a:t>The peak beam current to be able to be varied from 6.3 mA to 62.5 mA with a maximum step size of 6.3 mA and with a precision of 1.6 mA.</a:t>
            </a:r>
            <a:endParaRPr lang="it-IT" sz="2000" dirty="0"/>
          </a:p>
        </p:txBody>
      </p:sp>
    </p:spTree>
    <p:extLst>
      <p:ext uri="{BB962C8B-B14F-4D97-AF65-F5344CB8AC3E}">
        <p14:creationId xmlns:p14="http://schemas.microsoft.com/office/powerpoint/2010/main" val="4194518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062"/>
            <a:ext cx="8229600" cy="1143000"/>
          </a:xfrm>
        </p:spPr>
        <p:txBody>
          <a:bodyPr>
            <a:normAutofit fontScale="90000"/>
          </a:bodyPr>
          <a:lstStyle/>
          <a:p>
            <a:r>
              <a:rPr lang="en-US" dirty="0" smtClean="0"/>
              <a:t>Details on AD and ACCSYS organization</a:t>
            </a:r>
            <a:endParaRPr lang="en-US" dirty="0"/>
          </a:p>
        </p:txBody>
      </p:sp>
      <p:sp>
        <p:nvSpPr>
          <p:cNvPr id="4" name="Slide Number Placeholder 3"/>
          <p:cNvSpPr>
            <a:spLocks noGrp="1"/>
          </p:cNvSpPr>
          <p:nvPr>
            <p:ph type="sldNum" sz="quarter" idx="12"/>
          </p:nvPr>
        </p:nvSpPr>
        <p:spPr>
          <a:xfrm>
            <a:off x="6553200" y="5551210"/>
            <a:ext cx="2133600" cy="365125"/>
          </a:xfrm>
        </p:spPr>
        <p:txBody>
          <a:bodyPr/>
          <a:lstStyle/>
          <a:p>
            <a:fld id="{038C62C7-F79B-CD4A-A5DF-5683BBEC4A65}" type="slidenum">
              <a:rPr lang="sv-SE" smtClean="0">
                <a:latin typeface="Calibri"/>
              </a:rPr>
              <a:pPr/>
              <a:t>11</a:t>
            </a:fld>
            <a:endParaRPr lang="sv-SE">
              <a:latin typeface="Calibri"/>
            </a:endParaRPr>
          </a:p>
        </p:txBody>
      </p:sp>
      <p:grpSp>
        <p:nvGrpSpPr>
          <p:cNvPr id="5" name="Group 4"/>
          <p:cNvGrpSpPr/>
          <p:nvPr/>
        </p:nvGrpSpPr>
        <p:grpSpPr>
          <a:xfrm>
            <a:off x="448959" y="746953"/>
            <a:ext cx="4263082" cy="2465252"/>
            <a:chOff x="1181100" y="1213805"/>
            <a:chExt cx="6680200" cy="4430928"/>
          </a:xfrm>
        </p:grpSpPr>
        <p:sp>
          <p:nvSpPr>
            <p:cNvPr id="6" name="Process 5"/>
            <p:cNvSpPr/>
            <p:nvPr/>
          </p:nvSpPr>
          <p:spPr>
            <a:xfrm>
              <a:off x="3340100" y="1213805"/>
              <a:ext cx="2057400" cy="2697377"/>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a:solidFill>
                    <a:schemeClr val="bg1"/>
                  </a:solidFill>
                </a:rPr>
                <a:t>Head of Accelerators</a:t>
              </a:r>
            </a:p>
            <a:p>
              <a:pPr algn="ctr"/>
              <a:r>
                <a:rPr lang="en-US" sz="800" dirty="0">
                  <a:solidFill>
                    <a:schemeClr val="tx1"/>
                  </a:solidFill>
                </a:rPr>
                <a:t>Mats </a:t>
              </a:r>
              <a:r>
                <a:rPr lang="en-US" sz="800" dirty="0" err="1">
                  <a:solidFill>
                    <a:schemeClr val="tx1"/>
                  </a:solidFill>
                </a:rPr>
                <a:t>Lindroos</a:t>
              </a:r>
              <a:endParaRPr lang="en-US" sz="800" dirty="0">
                <a:solidFill>
                  <a:schemeClr val="tx1"/>
                </a:solidFill>
              </a:endParaRPr>
            </a:p>
            <a:p>
              <a:pPr algn="ctr"/>
              <a:r>
                <a:rPr lang="en-US" sz="800" dirty="0">
                  <a:solidFill>
                    <a:srgbClr val="FFFFFF"/>
                  </a:solidFill>
                </a:rPr>
                <a:t>Deputy </a:t>
              </a:r>
              <a:r>
                <a:rPr lang="en-US" sz="800" dirty="0" smtClean="0">
                  <a:solidFill>
                    <a:srgbClr val="FFFFFF"/>
                  </a:solidFill>
                </a:rPr>
                <a:t>division</a:t>
              </a:r>
              <a:endParaRPr lang="en-US" sz="800" dirty="0">
                <a:solidFill>
                  <a:srgbClr val="FFFFFF"/>
                </a:solidFill>
              </a:endParaRPr>
            </a:p>
            <a:p>
              <a:pPr algn="ctr"/>
              <a:r>
                <a:rPr lang="en-US" sz="800" dirty="0" err="1">
                  <a:solidFill>
                    <a:schemeClr val="tx1"/>
                  </a:solidFill>
                </a:rPr>
                <a:t>Håkan</a:t>
              </a:r>
              <a:r>
                <a:rPr lang="en-US" sz="800" dirty="0">
                  <a:solidFill>
                    <a:schemeClr val="tx1"/>
                  </a:solidFill>
                </a:rPr>
                <a:t> </a:t>
              </a:r>
              <a:r>
                <a:rPr lang="en-US" sz="800" dirty="0" err="1">
                  <a:solidFill>
                    <a:schemeClr val="tx1"/>
                  </a:solidFill>
                </a:rPr>
                <a:t>Danared</a:t>
              </a:r>
              <a:endParaRPr lang="en-US" sz="800" dirty="0">
                <a:solidFill>
                  <a:schemeClr val="tx1"/>
                </a:solidFill>
              </a:endParaRPr>
            </a:p>
            <a:p>
              <a:pPr algn="ctr"/>
              <a:r>
                <a:rPr lang="en-US" sz="800" dirty="0">
                  <a:solidFill>
                    <a:srgbClr val="FFFFFF"/>
                  </a:solidFill>
                </a:rPr>
                <a:t>Deputy project</a:t>
              </a:r>
            </a:p>
            <a:p>
              <a:pPr algn="ctr"/>
              <a:r>
                <a:rPr lang="en-US" sz="800" dirty="0">
                  <a:solidFill>
                    <a:schemeClr val="tx1"/>
                  </a:solidFill>
                </a:rPr>
                <a:t>John </a:t>
              </a:r>
              <a:r>
                <a:rPr lang="en-US" sz="800" dirty="0" err="1">
                  <a:solidFill>
                    <a:schemeClr val="tx1"/>
                  </a:solidFill>
                </a:rPr>
                <a:t>Weisend</a:t>
              </a:r>
              <a:r>
                <a:rPr lang="en-US" sz="800" dirty="0">
                  <a:solidFill>
                    <a:schemeClr val="tx1"/>
                  </a:solidFill>
                </a:rPr>
                <a:t> II</a:t>
              </a:r>
            </a:p>
            <a:p>
              <a:pPr algn="ctr"/>
              <a:r>
                <a:rPr lang="en-US" sz="800" dirty="0">
                  <a:solidFill>
                    <a:srgbClr val="FFFFFF"/>
                  </a:solidFill>
                </a:rPr>
                <a:t>Chief engineer</a:t>
              </a:r>
            </a:p>
            <a:p>
              <a:pPr algn="ctr"/>
              <a:r>
                <a:rPr lang="en-US" sz="800" dirty="0">
                  <a:solidFill>
                    <a:schemeClr val="tx1"/>
                  </a:solidFill>
                </a:rPr>
                <a:t>David McGinnis</a:t>
              </a:r>
            </a:p>
            <a:p>
              <a:pPr algn="ctr"/>
              <a:r>
                <a:rPr lang="en-US" sz="800" dirty="0" smtClean="0">
                  <a:solidFill>
                    <a:srgbClr val="FFFFFF"/>
                  </a:solidFill>
                </a:rPr>
                <a:t>Safety &amp; Availability</a:t>
              </a:r>
              <a:endParaRPr lang="en-US" sz="800" dirty="0">
                <a:solidFill>
                  <a:srgbClr val="FFFFFF"/>
                </a:solidFill>
              </a:endParaRPr>
            </a:p>
            <a:p>
              <a:pPr algn="ctr"/>
              <a:r>
                <a:rPr lang="en-US" sz="800" dirty="0">
                  <a:solidFill>
                    <a:schemeClr val="tx1"/>
                  </a:solidFill>
                </a:rPr>
                <a:t>Andreas </a:t>
              </a:r>
              <a:r>
                <a:rPr lang="en-US" sz="800" dirty="0" err="1">
                  <a:solidFill>
                    <a:schemeClr val="tx1"/>
                  </a:solidFill>
                </a:rPr>
                <a:t>Jansson</a:t>
              </a:r>
              <a:endParaRPr lang="en-US" sz="800" dirty="0">
                <a:solidFill>
                  <a:schemeClr val="tx1"/>
                </a:solidFill>
              </a:endParaRPr>
            </a:p>
            <a:p>
              <a:pPr algn="ctr"/>
              <a:r>
                <a:rPr lang="en-US" sz="800" dirty="0">
                  <a:solidFill>
                    <a:srgbClr val="FFFFFF"/>
                  </a:solidFill>
                </a:rPr>
                <a:t>Planning manager (PMO)</a:t>
              </a:r>
            </a:p>
            <a:p>
              <a:pPr algn="ctr"/>
              <a:r>
                <a:rPr lang="en-US" sz="800" dirty="0">
                  <a:solidFill>
                    <a:schemeClr val="tx1"/>
                  </a:solidFill>
                </a:rPr>
                <a:t>Mikael Klein </a:t>
              </a:r>
              <a:r>
                <a:rPr lang="en-US" sz="800" dirty="0" err="1">
                  <a:solidFill>
                    <a:schemeClr val="tx1"/>
                  </a:solidFill>
                </a:rPr>
                <a:t>Velderman</a:t>
              </a:r>
              <a:endParaRPr lang="en-US" sz="800" dirty="0">
                <a:solidFill>
                  <a:schemeClr val="tx1"/>
                </a:solidFill>
              </a:endParaRPr>
            </a:p>
          </p:txBody>
        </p:sp>
        <p:sp>
          <p:nvSpPr>
            <p:cNvPr id="7" name="Alternate Process 6"/>
            <p:cNvSpPr/>
            <p:nvPr/>
          </p:nvSpPr>
          <p:spPr>
            <a:xfrm>
              <a:off x="1181100" y="4539832"/>
              <a:ext cx="1270000" cy="1104900"/>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a:solidFill>
                    <a:srgbClr val="FFFFFF"/>
                  </a:solidFill>
                </a:rPr>
                <a:t>Beam Physics</a:t>
              </a:r>
            </a:p>
            <a:p>
              <a:pPr algn="ctr"/>
              <a:r>
                <a:rPr lang="en-US" sz="800" dirty="0" err="1">
                  <a:solidFill>
                    <a:schemeClr val="tx1"/>
                  </a:solidFill>
                </a:rPr>
                <a:t>Håkan</a:t>
              </a:r>
              <a:r>
                <a:rPr lang="en-US" sz="800" dirty="0">
                  <a:solidFill>
                    <a:schemeClr val="tx1"/>
                  </a:solidFill>
                </a:rPr>
                <a:t> </a:t>
              </a:r>
              <a:r>
                <a:rPr lang="en-US" sz="800" dirty="0" err="1">
                  <a:solidFill>
                    <a:schemeClr val="tx1"/>
                  </a:solidFill>
                </a:rPr>
                <a:t>Danared</a:t>
              </a:r>
              <a:endParaRPr lang="en-US" sz="800" dirty="0">
                <a:solidFill>
                  <a:schemeClr val="tx1"/>
                </a:solidFill>
              </a:endParaRPr>
            </a:p>
          </p:txBody>
        </p:sp>
        <p:cxnSp>
          <p:nvCxnSpPr>
            <p:cNvPr id="8" name="Elbow Connector 7"/>
            <p:cNvCxnSpPr>
              <a:stCxn id="6" idx="2"/>
              <a:endCxn id="7" idx="0"/>
            </p:cNvCxnSpPr>
            <p:nvPr/>
          </p:nvCxnSpPr>
          <p:spPr>
            <a:xfrm rot="5400000">
              <a:off x="2778125" y="2949157"/>
              <a:ext cx="628650" cy="2552700"/>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9" name="Alternate Process 8"/>
            <p:cNvSpPr/>
            <p:nvPr/>
          </p:nvSpPr>
          <p:spPr>
            <a:xfrm>
              <a:off x="2908300" y="4539833"/>
              <a:ext cx="1270000" cy="1104900"/>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a:solidFill>
                    <a:srgbClr val="FFFFFF"/>
                  </a:solidFill>
                </a:rPr>
                <a:t>RF systems</a:t>
              </a:r>
            </a:p>
            <a:p>
              <a:pPr algn="ctr"/>
              <a:r>
                <a:rPr lang="en-US" sz="800" dirty="0">
                  <a:solidFill>
                    <a:srgbClr val="000000"/>
                  </a:solidFill>
                </a:rPr>
                <a:t>Anders </a:t>
              </a:r>
              <a:r>
                <a:rPr lang="en-US" sz="800" dirty="0" err="1">
                  <a:solidFill>
                    <a:srgbClr val="000000"/>
                  </a:solidFill>
                </a:rPr>
                <a:t>Sunesson</a:t>
              </a:r>
              <a:endParaRPr lang="en-US" sz="800" dirty="0">
                <a:solidFill>
                  <a:srgbClr val="000000"/>
                </a:solidFill>
              </a:endParaRPr>
            </a:p>
          </p:txBody>
        </p:sp>
        <p:sp>
          <p:nvSpPr>
            <p:cNvPr id="10" name="Alternate Process 9"/>
            <p:cNvSpPr/>
            <p:nvPr/>
          </p:nvSpPr>
          <p:spPr>
            <a:xfrm>
              <a:off x="4762500" y="4539832"/>
              <a:ext cx="1270000" cy="1104900"/>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a:solidFill>
                    <a:srgbClr val="FFFFFF"/>
                  </a:solidFill>
                </a:rPr>
                <a:t>Beam Instrumentation</a:t>
              </a:r>
            </a:p>
            <a:p>
              <a:pPr algn="ctr"/>
              <a:r>
                <a:rPr lang="en-US" sz="800" dirty="0">
                  <a:solidFill>
                    <a:srgbClr val="000000"/>
                  </a:solidFill>
                </a:rPr>
                <a:t>Andreas </a:t>
              </a:r>
              <a:r>
                <a:rPr lang="en-US" sz="800" dirty="0" err="1">
                  <a:solidFill>
                    <a:srgbClr val="000000"/>
                  </a:solidFill>
                </a:rPr>
                <a:t>Jansson</a:t>
              </a:r>
              <a:endParaRPr lang="en-US" sz="800" dirty="0">
                <a:solidFill>
                  <a:srgbClr val="000000"/>
                </a:solidFill>
              </a:endParaRPr>
            </a:p>
          </p:txBody>
        </p:sp>
        <p:cxnSp>
          <p:nvCxnSpPr>
            <p:cNvPr id="11" name="Elbow Connector 10"/>
            <p:cNvCxnSpPr>
              <a:endCxn id="12" idx="0"/>
            </p:cNvCxnSpPr>
            <p:nvPr/>
          </p:nvCxnSpPr>
          <p:spPr>
            <a:xfrm>
              <a:off x="4368800" y="4224133"/>
              <a:ext cx="2857500" cy="315700"/>
            </a:xfrm>
            <a:prstGeom prst="bentConnector2">
              <a:avLst/>
            </a:prstGeom>
          </p:spPr>
          <p:style>
            <a:lnRef idx="2">
              <a:schemeClr val="accent1"/>
            </a:lnRef>
            <a:fillRef idx="0">
              <a:schemeClr val="accent1"/>
            </a:fillRef>
            <a:effectRef idx="1">
              <a:schemeClr val="accent1"/>
            </a:effectRef>
            <a:fontRef idx="minor">
              <a:schemeClr val="tx1"/>
            </a:fontRef>
          </p:style>
        </p:cxnSp>
        <p:sp>
          <p:nvSpPr>
            <p:cNvPr id="12" name="Alternate Process 11"/>
            <p:cNvSpPr/>
            <p:nvPr/>
          </p:nvSpPr>
          <p:spPr>
            <a:xfrm>
              <a:off x="6591300" y="4539833"/>
              <a:ext cx="1270000" cy="1104900"/>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a:solidFill>
                    <a:srgbClr val="FFFFFF"/>
                  </a:solidFill>
                </a:rPr>
                <a:t>Specialized Technical services</a:t>
              </a:r>
            </a:p>
            <a:p>
              <a:pPr algn="ctr"/>
              <a:r>
                <a:rPr lang="en-US" sz="800" dirty="0">
                  <a:solidFill>
                    <a:srgbClr val="000000"/>
                  </a:solidFill>
                </a:rPr>
                <a:t>John </a:t>
              </a:r>
              <a:r>
                <a:rPr lang="en-US" sz="800" dirty="0" err="1">
                  <a:solidFill>
                    <a:srgbClr val="000000"/>
                  </a:solidFill>
                </a:rPr>
                <a:t>Weisend</a:t>
              </a:r>
              <a:r>
                <a:rPr lang="en-US" sz="800" dirty="0">
                  <a:solidFill>
                    <a:srgbClr val="000000"/>
                  </a:solidFill>
                </a:rPr>
                <a:t> II</a:t>
              </a:r>
            </a:p>
          </p:txBody>
        </p:sp>
        <p:cxnSp>
          <p:nvCxnSpPr>
            <p:cNvPr id="13" name="Straight Connector 12"/>
            <p:cNvCxnSpPr>
              <a:endCxn id="10" idx="0"/>
            </p:cNvCxnSpPr>
            <p:nvPr/>
          </p:nvCxnSpPr>
          <p:spPr>
            <a:xfrm>
              <a:off x="5397500" y="4224133"/>
              <a:ext cx="0" cy="3156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2501" y="4224133"/>
              <a:ext cx="0" cy="315699"/>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17" name="Picture 16"/>
          <p:cNvPicPr>
            <a:picLocks noChangeAspect="1"/>
          </p:cNvPicPr>
          <p:nvPr/>
        </p:nvPicPr>
        <p:blipFill>
          <a:blip r:embed="rId2"/>
          <a:stretch>
            <a:fillRect/>
          </a:stretch>
        </p:blipFill>
        <p:spPr>
          <a:xfrm>
            <a:off x="569796" y="3786818"/>
            <a:ext cx="3900085" cy="2970120"/>
          </a:xfrm>
          <a:prstGeom prst="rect">
            <a:avLst/>
          </a:prstGeom>
        </p:spPr>
      </p:pic>
      <p:sp>
        <p:nvSpPr>
          <p:cNvPr id="19" name="TextBox 18"/>
          <p:cNvSpPr txBox="1"/>
          <p:nvPr/>
        </p:nvSpPr>
        <p:spPr>
          <a:xfrm>
            <a:off x="4974007" y="746954"/>
            <a:ext cx="4024904" cy="6124752"/>
          </a:xfrm>
          <a:prstGeom prst="rect">
            <a:avLst/>
          </a:prstGeom>
          <a:noFill/>
          <a:ln>
            <a:solidFill>
              <a:schemeClr val="bg2"/>
            </a:solidFill>
          </a:ln>
        </p:spPr>
        <p:txBody>
          <a:bodyPr wrap="square" rtlCol="0">
            <a:spAutoFit/>
          </a:bodyPr>
          <a:lstStyle/>
          <a:p>
            <a:pPr marL="285750" indent="-285750">
              <a:buFont typeface="Arial"/>
              <a:buChar char="•"/>
            </a:pPr>
            <a:r>
              <a:rPr lang="en-US" sz="2400" dirty="0"/>
              <a:t>Division and project aligned at high level</a:t>
            </a:r>
          </a:p>
          <a:p>
            <a:pPr marL="628650" lvl="1" indent="-171450">
              <a:buFont typeface="Wingdings" charset="2"/>
              <a:buChar char="ü"/>
            </a:pPr>
            <a:r>
              <a:rPr lang="en-US" sz="1400" dirty="0"/>
              <a:t>WP as groups would make for too big </a:t>
            </a:r>
            <a:r>
              <a:rPr lang="en-US" sz="1400" dirty="0" smtClean="0"/>
              <a:t>fragmentation</a:t>
            </a:r>
          </a:p>
          <a:p>
            <a:pPr marL="285750" indent="-285750">
              <a:buFont typeface="Arial"/>
              <a:buChar char="•"/>
            </a:pPr>
            <a:r>
              <a:rPr lang="en-US" sz="2400" dirty="0" smtClean="0"/>
              <a:t>Weekly or bi-weekly meetings t ESS Accelerator Division</a:t>
            </a:r>
            <a:endParaRPr lang="en-US" sz="2400" dirty="0"/>
          </a:p>
          <a:p>
            <a:pPr marL="628650" lvl="1" indent="-171450">
              <a:buFont typeface="Wingdings" charset="2"/>
              <a:buChar char="ü"/>
            </a:pPr>
            <a:r>
              <a:rPr lang="en-US" sz="1400" dirty="0" smtClean="0"/>
              <a:t>Management board of project and division</a:t>
            </a:r>
          </a:p>
          <a:p>
            <a:pPr marL="628650" lvl="1" indent="-171450">
              <a:buFont typeface="Wingdings" charset="2"/>
              <a:buChar char="ü"/>
            </a:pPr>
            <a:r>
              <a:rPr lang="en-US" sz="1400" dirty="0" smtClean="0"/>
              <a:t>WP leaders</a:t>
            </a:r>
          </a:p>
          <a:p>
            <a:pPr marL="628650" lvl="1" indent="-171450">
              <a:buFont typeface="Wingdings" charset="2"/>
              <a:buChar char="ü"/>
            </a:pPr>
            <a:r>
              <a:rPr lang="en-US" sz="1400" dirty="0" smtClean="0"/>
              <a:t>Lead engineers</a:t>
            </a:r>
          </a:p>
          <a:p>
            <a:pPr marL="628650" lvl="1" indent="-171450">
              <a:buFont typeface="Wingdings" charset="2"/>
              <a:buChar char="ü"/>
            </a:pPr>
            <a:r>
              <a:rPr lang="en-US" sz="1400" dirty="0" smtClean="0"/>
              <a:t>Safety</a:t>
            </a:r>
          </a:p>
          <a:p>
            <a:pPr marL="285750" indent="-285750">
              <a:buFont typeface="Arial"/>
              <a:buChar char="•"/>
            </a:pPr>
            <a:r>
              <a:rPr lang="en-US" sz="2400" dirty="0" smtClean="0"/>
              <a:t>Regular meetings for ACCSYS project</a:t>
            </a:r>
            <a:endParaRPr lang="en-US" sz="2400" dirty="0"/>
          </a:p>
          <a:p>
            <a:pPr marL="628650" lvl="1" indent="-171450">
              <a:buFont typeface="Wingdings" charset="2"/>
              <a:buChar char="ü"/>
            </a:pPr>
            <a:r>
              <a:rPr lang="en-US" sz="1400" dirty="0" smtClean="0"/>
              <a:t>Technical board (all WP leaders and reps of labs/</a:t>
            </a:r>
            <a:r>
              <a:rPr lang="en-US" sz="1400" dirty="0" err="1" smtClean="0"/>
              <a:t>uni</a:t>
            </a:r>
            <a:r>
              <a:rPr lang="en-US" sz="1400" dirty="0" smtClean="0"/>
              <a:t> with contract) as governance and CCB on project level (6 a year)</a:t>
            </a:r>
          </a:p>
          <a:p>
            <a:pPr marL="628650" lvl="1" indent="-171450">
              <a:buFont typeface="Wingdings" charset="2"/>
              <a:buChar char="ü"/>
            </a:pPr>
            <a:r>
              <a:rPr lang="en-US" sz="1400" dirty="0" smtClean="0"/>
              <a:t>Collaboration board with reps of director of of labs/</a:t>
            </a:r>
            <a:r>
              <a:rPr lang="en-US" sz="1400" dirty="0" err="1" smtClean="0"/>
              <a:t>uni</a:t>
            </a:r>
            <a:r>
              <a:rPr lang="en-US" sz="1400" dirty="0" smtClean="0"/>
              <a:t> with contracts as oversight committee</a:t>
            </a:r>
          </a:p>
          <a:p>
            <a:pPr marL="628650" lvl="1" indent="-171450">
              <a:buFont typeface="Wingdings" charset="2"/>
              <a:buChar char="ü"/>
            </a:pPr>
            <a:r>
              <a:rPr lang="en-US" sz="1400" dirty="0" smtClean="0"/>
              <a:t>Audits yearly of every WP</a:t>
            </a:r>
          </a:p>
          <a:p>
            <a:pPr marL="628650" lvl="1" indent="-171450">
              <a:buFont typeface="Wingdings" charset="2"/>
              <a:buChar char="ü"/>
            </a:pPr>
            <a:r>
              <a:rPr lang="en-US" sz="1400" dirty="0" smtClean="0"/>
              <a:t>Reviews (Conceptual, design, ready to build) as required</a:t>
            </a:r>
            <a:endParaRPr lang="en-US" sz="1400" dirty="0"/>
          </a:p>
          <a:p>
            <a:pPr marL="628650" lvl="1" indent="-171450">
              <a:buFont typeface="Wingdings" charset="2"/>
              <a:buChar char="ü"/>
            </a:pPr>
            <a:endParaRPr lang="en-US" sz="1400" dirty="0"/>
          </a:p>
        </p:txBody>
      </p:sp>
      <p:sp>
        <p:nvSpPr>
          <p:cNvPr id="20" name="TextBox 19"/>
          <p:cNvSpPr txBox="1"/>
          <p:nvPr/>
        </p:nvSpPr>
        <p:spPr>
          <a:xfrm>
            <a:off x="842436" y="3260373"/>
            <a:ext cx="3717434" cy="461665"/>
          </a:xfrm>
          <a:prstGeom prst="rect">
            <a:avLst/>
          </a:prstGeom>
          <a:noFill/>
        </p:spPr>
        <p:txBody>
          <a:bodyPr wrap="square" rtlCol="0">
            <a:spAutoFit/>
          </a:bodyPr>
          <a:lstStyle/>
          <a:p>
            <a:r>
              <a:rPr lang="en-US" sz="1200" b="1" dirty="0" smtClean="0"/>
              <a:t>Lead engineers:</a:t>
            </a:r>
            <a:r>
              <a:rPr lang="en-US" sz="1200" dirty="0" smtClean="0"/>
              <a:t> </a:t>
            </a:r>
            <a:r>
              <a:rPr lang="en-US" sz="1200" dirty="0" err="1" smtClean="0"/>
              <a:t>Aurelien</a:t>
            </a:r>
            <a:r>
              <a:rPr lang="en-US" sz="1200" dirty="0" smtClean="0"/>
              <a:t> </a:t>
            </a:r>
            <a:r>
              <a:rPr lang="en-US" sz="1200" dirty="0" err="1" smtClean="0"/>
              <a:t>Ponton</a:t>
            </a:r>
            <a:r>
              <a:rPr lang="en-US" sz="1200" dirty="0" smtClean="0"/>
              <a:t>, Benjamin </a:t>
            </a:r>
            <a:r>
              <a:rPr lang="en-US" sz="1200" dirty="0" err="1" smtClean="0"/>
              <a:t>Cheymol</a:t>
            </a:r>
            <a:r>
              <a:rPr lang="en-US" sz="1200" dirty="0" smtClean="0"/>
              <a:t>, Stephen Molloy, Christine </a:t>
            </a:r>
            <a:r>
              <a:rPr lang="en-US" sz="1200" dirty="0" err="1" smtClean="0"/>
              <a:t>Darve</a:t>
            </a:r>
            <a:r>
              <a:rPr lang="en-US" sz="1200" dirty="0" smtClean="0"/>
              <a:t>, Peter Ladd, Tom Shea </a:t>
            </a:r>
            <a:endParaRPr lang="en-US" sz="1200" dirty="0"/>
          </a:p>
        </p:txBody>
      </p:sp>
      <p:sp>
        <p:nvSpPr>
          <p:cNvPr id="3" name="Ovale 2"/>
          <p:cNvSpPr/>
          <p:nvPr/>
        </p:nvSpPr>
        <p:spPr>
          <a:xfrm>
            <a:off x="204831" y="4396767"/>
            <a:ext cx="4507210" cy="273091"/>
          </a:xfrm>
          <a:prstGeom prst="ellipse">
            <a:avLst/>
          </a:prstGeom>
          <a:gradFill flip="none" rotWithShape="1">
            <a:gsLst>
              <a:gs pos="0">
                <a:schemeClr val="accent1">
                  <a:tint val="100000"/>
                  <a:shade val="100000"/>
                  <a:satMod val="130000"/>
                  <a:alpha val="13000"/>
                </a:schemeClr>
              </a:gs>
              <a:gs pos="100000">
                <a:schemeClr val="accent1">
                  <a:tint val="50000"/>
                  <a:shade val="100000"/>
                  <a:satMod val="350000"/>
                  <a:alpha val="1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9253784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535" y="1827728"/>
            <a:ext cx="3696891" cy="3696891"/>
          </a:xfrm>
          <a:prstGeom prst="rect">
            <a:avLst/>
          </a:prstGeom>
          <a:noFill/>
          <a:ln w="12700" cap="flat">
            <a:solidFill>
              <a:srgbClr val="008040"/>
            </a:solidFill>
            <a:prstDash val="solid"/>
            <a:miter lim="800000"/>
            <a:headEnd/>
            <a:tailEnd/>
          </a:ln>
          <a:effectLst>
            <a:outerShdw blurRad="101600" dist="152400" dir="2700000" algn="ctr" rotWithShape="0">
              <a:schemeClr val="bg2">
                <a:alpha val="42999"/>
              </a:schemeClr>
            </a:outerShdw>
          </a:effectLst>
          <a:extLst>
            <a:ext uri="{909E8E84-426E-40dd-AFC4-6F175D3DCCD1}">
              <a14:hiddenFill xmlns:a14="http://schemas.microsoft.com/office/drawing/2010/main">
                <a:solidFill>
                  <a:srgbClr val="FFFFFF"/>
                </a:solidFill>
              </a14:hiddenFill>
            </a:ext>
          </a:extLst>
        </p:spPr>
      </p:pic>
      <p:pic>
        <p:nvPicPr>
          <p:cNvPr id="14546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356" y="1449425"/>
            <a:ext cx="780232" cy="79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66" name="Rectangle 4"/>
          <p:cNvSpPr>
            <a:spLocks/>
          </p:cNvSpPr>
          <p:nvPr/>
        </p:nvSpPr>
        <p:spPr bwMode="auto">
          <a:xfrm>
            <a:off x="188142" y="2200716"/>
            <a:ext cx="1660922" cy="5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dirty="0" err="1">
                <a:solidFill>
                  <a:prstClr val="black"/>
                </a:solidFill>
                <a:latin typeface="Calibri"/>
                <a:ea typeface="ＭＳ Ｐゴシック" charset="0"/>
                <a:cs typeface="ＭＳ Ｐゴシック" charset="0"/>
              </a:rPr>
              <a:t>Sebastien</a:t>
            </a:r>
            <a:r>
              <a:rPr lang="en-US" sz="1300" dirty="0">
                <a:solidFill>
                  <a:prstClr val="black"/>
                </a:solidFill>
                <a:latin typeface="Calibri"/>
                <a:ea typeface="ＭＳ Ｐゴシック" charset="0"/>
                <a:cs typeface="ＭＳ Ｐゴシック" charset="0"/>
              </a:rPr>
              <a:t> </a:t>
            </a:r>
            <a:r>
              <a:rPr lang="en-US" sz="1300" dirty="0" err="1">
                <a:solidFill>
                  <a:prstClr val="black"/>
                </a:solidFill>
                <a:latin typeface="Calibri"/>
                <a:ea typeface="ＭＳ Ｐゴシック" charset="0"/>
                <a:cs typeface="ＭＳ Ｐゴシック" charset="0"/>
              </a:rPr>
              <a:t>Bousson</a:t>
            </a:r>
            <a:endParaRPr lang="en-US" sz="1300" dirty="0">
              <a:solidFill>
                <a:prstClr val="black"/>
              </a:solidFill>
              <a:latin typeface="Calibri"/>
              <a:ea typeface="ＭＳ Ｐゴシック" charset="0"/>
              <a:cs typeface="ＭＳ Ｐゴシック" charset="0"/>
            </a:endParaRPr>
          </a:p>
        </p:txBody>
      </p:sp>
      <p:pic>
        <p:nvPicPr>
          <p:cNvPr id="145412" name="Picture 8"/>
          <p:cNvPicPr>
            <a:picLocks noChangeArrowheads="1"/>
          </p:cNvPicPr>
          <p:nvPr/>
        </p:nvPicPr>
        <p:blipFill>
          <a:blip r:embed="rId5">
            <a:extLst>
              <a:ext uri="{28A0092B-C50C-407E-A947-70E740481C1C}">
                <a14:useLocalDpi xmlns:a14="http://schemas.microsoft.com/office/drawing/2010/main" val="0"/>
              </a:ext>
            </a:extLst>
          </a:blip>
          <a:srcRect l="9482" r="5336"/>
          <a:stretch>
            <a:fillRect/>
          </a:stretch>
        </p:blipFill>
        <p:spPr bwMode="auto">
          <a:xfrm>
            <a:off x="1483536" y="1688248"/>
            <a:ext cx="959399" cy="655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1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108" y="2891433"/>
            <a:ext cx="1573578" cy="96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1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6593" y="5710273"/>
            <a:ext cx="1567725" cy="73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pic>
        <p:nvPicPr>
          <p:cNvPr id="145415" name="Picture 11"/>
          <p:cNvPicPr>
            <a:picLocks noChangeArrowheads="1"/>
          </p:cNvPicPr>
          <p:nvPr/>
        </p:nvPicPr>
        <p:blipFill>
          <a:blip r:embed="rId8">
            <a:extLst>
              <a:ext uri="{28A0092B-C50C-407E-A947-70E740481C1C}">
                <a14:useLocalDpi xmlns:a14="http://schemas.microsoft.com/office/drawing/2010/main" val="0"/>
              </a:ext>
            </a:extLst>
          </a:blip>
          <a:srcRect l="18253" r="18892"/>
          <a:stretch>
            <a:fillRect/>
          </a:stretch>
        </p:blipFill>
        <p:spPr bwMode="auto">
          <a:xfrm>
            <a:off x="4644319" y="5537669"/>
            <a:ext cx="948739" cy="88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61" name="Rectangle 12"/>
          <p:cNvSpPr>
            <a:spLocks/>
          </p:cNvSpPr>
          <p:nvPr/>
        </p:nvSpPr>
        <p:spPr bwMode="auto">
          <a:xfrm>
            <a:off x="719544" y="3759500"/>
            <a:ext cx="1193711" cy="54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dirty="0">
                <a:solidFill>
                  <a:prstClr val="black"/>
                </a:solidFill>
                <a:latin typeface="Calibri"/>
                <a:ea typeface="ＭＳ Ｐゴシック" charset="0"/>
                <a:cs typeface="ＭＳ Ｐゴシック" charset="0"/>
              </a:rPr>
              <a:t>Pierre </a:t>
            </a:r>
            <a:r>
              <a:rPr lang="en-US" sz="1300" dirty="0" err="1">
                <a:solidFill>
                  <a:prstClr val="black"/>
                </a:solidFill>
                <a:latin typeface="Calibri"/>
                <a:ea typeface="ＭＳ Ｐゴシック" charset="0"/>
                <a:cs typeface="ＭＳ Ｐゴシック" charset="0"/>
              </a:rPr>
              <a:t>Bosland</a:t>
            </a:r>
            <a:endParaRPr lang="en-US" sz="1300" dirty="0">
              <a:solidFill>
                <a:prstClr val="black"/>
              </a:solidFill>
              <a:latin typeface="Calibri"/>
              <a:ea typeface="ＭＳ Ｐゴシック" charset="0"/>
              <a:cs typeface="ＭＳ Ｐゴシック" charset="0"/>
            </a:endParaRPr>
          </a:p>
        </p:txBody>
      </p:sp>
      <p:pic>
        <p:nvPicPr>
          <p:cNvPr id="145459"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25151" y="5800334"/>
            <a:ext cx="529521" cy="625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60" name="Rectangle 16"/>
          <p:cNvSpPr>
            <a:spLocks/>
          </p:cNvSpPr>
          <p:nvPr/>
        </p:nvSpPr>
        <p:spPr bwMode="auto">
          <a:xfrm>
            <a:off x="5318082" y="6194847"/>
            <a:ext cx="1768078" cy="2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a:solidFill>
                  <a:prstClr val="black"/>
                </a:solidFill>
                <a:latin typeface="Calibri"/>
                <a:ea typeface="ＭＳ Ｐゴシック" charset="0"/>
                <a:cs typeface="ＭＳ Ｐゴシック" charset="0"/>
              </a:rPr>
              <a:t>Santo Gammino</a:t>
            </a:r>
          </a:p>
        </p:txBody>
      </p:sp>
      <p:pic>
        <p:nvPicPr>
          <p:cNvPr id="145458"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8140" y="5608683"/>
            <a:ext cx="1124997" cy="62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55" name="Picture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79952" y="1096150"/>
            <a:ext cx="589359" cy="834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56" name="Rectangle 21"/>
          <p:cNvSpPr>
            <a:spLocks/>
          </p:cNvSpPr>
          <p:nvPr/>
        </p:nvSpPr>
        <p:spPr bwMode="auto">
          <a:xfrm>
            <a:off x="8076142" y="1930631"/>
            <a:ext cx="973894" cy="545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a:solidFill>
                  <a:prstClr val="black"/>
                </a:solidFill>
                <a:latin typeface="Calibri"/>
                <a:ea typeface="ＭＳ Ｐゴシック" charset="0"/>
                <a:cs typeface="ＭＳ Ｐゴシック" charset="0"/>
              </a:rPr>
              <a:t>Søren Pape Møller</a:t>
            </a:r>
          </a:p>
        </p:txBody>
      </p:sp>
      <p:pic>
        <p:nvPicPr>
          <p:cNvPr id="145454" name="Picture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6969" y="1585423"/>
            <a:ext cx="466576" cy="40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50" name="Picture 2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10637" y="2561369"/>
            <a:ext cx="542479" cy="525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51" name="Rectangle 26"/>
          <p:cNvSpPr>
            <a:spLocks/>
          </p:cNvSpPr>
          <p:nvPr/>
        </p:nvSpPr>
        <p:spPr bwMode="auto">
          <a:xfrm>
            <a:off x="8267250" y="3065323"/>
            <a:ext cx="646835" cy="54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dirty="0">
                <a:solidFill>
                  <a:prstClr val="black"/>
                </a:solidFill>
                <a:latin typeface="Calibri"/>
                <a:ea typeface="ＭＳ Ｐゴシック" charset="0"/>
                <a:cs typeface="ＭＳ Ｐゴシック" charset="0"/>
              </a:rPr>
              <a:t>Roger </a:t>
            </a:r>
            <a:r>
              <a:rPr lang="en-US" sz="1300" dirty="0" err="1">
                <a:solidFill>
                  <a:prstClr val="black"/>
                </a:solidFill>
                <a:latin typeface="Calibri"/>
                <a:ea typeface="ＭＳ Ｐゴシック" charset="0"/>
                <a:cs typeface="ＭＳ Ｐゴシック" charset="0"/>
              </a:rPr>
              <a:t>Ruber</a:t>
            </a:r>
            <a:endParaRPr lang="en-US" sz="1300" dirty="0">
              <a:solidFill>
                <a:prstClr val="black"/>
              </a:solidFill>
              <a:latin typeface="Calibri"/>
              <a:ea typeface="ＭＳ Ｐゴシック" charset="0"/>
              <a:cs typeface="ＭＳ Ｐゴシック" charset="0"/>
            </a:endParaRPr>
          </a:p>
        </p:txBody>
      </p:sp>
      <p:pic>
        <p:nvPicPr>
          <p:cNvPr id="145452" name="Picture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50275" y="2879149"/>
            <a:ext cx="646286" cy="5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21" name="Rectangle 30"/>
          <p:cNvSpPr>
            <a:spLocks/>
          </p:cNvSpPr>
          <p:nvPr/>
        </p:nvSpPr>
        <p:spPr bwMode="auto">
          <a:xfrm>
            <a:off x="1646688" y="5685185"/>
            <a:ext cx="1553766" cy="31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6767" tIns="26767" rIns="26767" bIns="26767"/>
          <a:lstStyle/>
          <a:p>
            <a:r>
              <a:rPr lang="en-US" sz="1300" dirty="0" err="1">
                <a:solidFill>
                  <a:prstClr val="black"/>
                </a:solidFill>
                <a:latin typeface="Calibri"/>
                <a:ea typeface="ＭＳ Ｐゴシック" charset="0"/>
                <a:cs typeface="ＭＳ Ｐゴシック" charset="0"/>
                <a:sym typeface="Helvetica" charset="0"/>
              </a:rPr>
              <a:t>Ibon</a:t>
            </a:r>
            <a:r>
              <a:rPr lang="en-US" sz="1300" dirty="0">
                <a:solidFill>
                  <a:prstClr val="black"/>
                </a:solidFill>
                <a:latin typeface="Calibri"/>
                <a:ea typeface="ＭＳ Ｐゴシック" charset="0"/>
                <a:cs typeface="ＭＳ Ｐゴシック" charset="0"/>
                <a:sym typeface="Helvetica" charset="0"/>
              </a:rPr>
              <a:t> </a:t>
            </a:r>
            <a:r>
              <a:rPr lang="en-US" sz="1300" dirty="0" err="1">
                <a:solidFill>
                  <a:prstClr val="black"/>
                </a:solidFill>
                <a:latin typeface="Calibri"/>
                <a:ea typeface="ＭＳ Ｐゴシック" charset="0"/>
                <a:cs typeface="ＭＳ Ｐゴシック" charset="0"/>
                <a:sym typeface="Helvetica" charset="0"/>
              </a:rPr>
              <a:t>Bustinduy</a:t>
            </a:r>
            <a:endParaRPr lang="en-US" sz="1300" dirty="0">
              <a:solidFill>
                <a:prstClr val="black"/>
              </a:solidFill>
              <a:latin typeface="Calibri"/>
              <a:ea typeface="ＭＳ Ｐゴシック" charset="0"/>
              <a:cs typeface="ＭＳ Ｐゴシック" charset="0"/>
              <a:sym typeface="Helvetica" charset="0"/>
            </a:endParaRPr>
          </a:p>
        </p:txBody>
      </p:sp>
      <p:pic>
        <p:nvPicPr>
          <p:cNvPr id="145422" name="Picture 3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69987" y="5964612"/>
            <a:ext cx="915293" cy="367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pic>
        <p:nvPicPr>
          <p:cNvPr id="145423" name="Picture 3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239999">
            <a:off x="6447445" y="1610962"/>
            <a:ext cx="760058" cy="80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24" name="Line 33"/>
          <p:cNvSpPr>
            <a:spLocks noChangeShapeType="1"/>
          </p:cNvSpPr>
          <p:nvPr/>
        </p:nvSpPr>
        <p:spPr bwMode="auto">
          <a:xfrm>
            <a:off x="2027552" y="2241484"/>
            <a:ext cx="1059610" cy="2460494"/>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25" name="Line 34"/>
          <p:cNvSpPr>
            <a:spLocks noChangeShapeType="1"/>
          </p:cNvSpPr>
          <p:nvPr/>
        </p:nvSpPr>
        <p:spPr bwMode="auto">
          <a:xfrm>
            <a:off x="1849061" y="3337963"/>
            <a:ext cx="1238096" cy="1364010"/>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26" name="Line 35"/>
          <p:cNvSpPr>
            <a:spLocks noChangeShapeType="1"/>
          </p:cNvSpPr>
          <p:nvPr/>
        </p:nvSpPr>
        <p:spPr bwMode="auto">
          <a:xfrm flipV="1">
            <a:off x="3860454" y="5556989"/>
            <a:ext cx="178594" cy="445052"/>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27" name="Line 36"/>
          <p:cNvSpPr>
            <a:spLocks noChangeShapeType="1"/>
          </p:cNvSpPr>
          <p:nvPr/>
        </p:nvSpPr>
        <p:spPr bwMode="auto">
          <a:xfrm rot="10800000">
            <a:off x="3754665" y="5085952"/>
            <a:ext cx="1563417" cy="776481"/>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28" name="Line 37"/>
          <p:cNvSpPr>
            <a:spLocks noChangeShapeType="1"/>
          </p:cNvSpPr>
          <p:nvPr/>
        </p:nvSpPr>
        <p:spPr bwMode="auto">
          <a:xfrm flipH="1">
            <a:off x="3552943" y="2242746"/>
            <a:ext cx="2836354" cy="1702434"/>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29" name="Line 38"/>
          <p:cNvSpPr>
            <a:spLocks noChangeShapeType="1"/>
          </p:cNvSpPr>
          <p:nvPr/>
        </p:nvSpPr>
        <p:spPr bwMode="auto">
          <a:xfrm flipH="1">
            <a:off x="4169315" y="3271969"/>
            <a:ext cx="2447587" cy="276004"/>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30" name="Line 39"/>
          <p:cNvSpPr>
            <a:spLocks noChangeShapeType="1"/>
          </p:cNvSpPr>
          <p:nvPr/>
        </p:nvSpPr>
        <p:spPr bwMode="auto">
          <a:xfrm rot="10800000">
            <a:off x="3860455" y="3945180"/>
            <a:ext cx="2793876" cy="323702"/>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31" name="Line 40"/>
          <p:cNvSpPr>
            <a:spLocks noChangeShapeType="1"/>
          </p:cNvSpPr>
          <p:nvPr/>
        </p:nvSpPr>
        <p:spPr bwMode="auto">
          <a:xfrm rot="10800000" flipH="1">
            <a:off x="1450418" y="5228050"/>
            <a:ext cx="1224897" cy="524834"/>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
        <p:nvSpPr>
          <p:cNvPr id="145432" name="Rectangle 41"/>
          <p:cNvSpPr>
            <a:spLocks/>
          </p:cNvSpPr>
          <p:nvPr/>
        </p:nvSpPr>
        <p:spPr bwMode="auto">
          <a:xfrm>
            <a:off x="853307" y="4861964"/>
            <a:ext cx="1089422" cy="31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26767" tIns="26767" rIns="26767" bIns="26767"/>
          <a:lstStyle/>
          <a:p>
            <a:r>
              <a:rPr lang="en-US" sz="1300">
                <a:solidFill>
                  <a:prstClr val="black"/>
                </a:solidFill>
                <a:latin typeface="Calibri"/>
                <a:ea typeface="ＭＳ Ｐゴシック" charset="0"/>
                <a:cs typeface="ＭＳ Ｐゴシック" charset="0"/>
                <a:sym typeface="Helvetica" charset="0"/>
              </a:rPr>
              <a:t>CERN</a:t>
            </a:r>
          </a:p>
        </p:txBody>
      </p:sp>
      <p:sp>
        <p:nvSpPr>
          <p:cNvPr id="145433" name="Line 42"/>
          <p:cNvSpPr>
            <a:spLocks noChangeShapeType="1"/>
          </p:cNvSpPr>
          <p:nvPr/>
        </p:nvSpPr>
        <p:spPr bwMode="auto">
          <a:xfrm rot="10800000" flipH="1" flipV="1">
            <a:off x="1483540" y="4472164"/>
            <a:ext cx="1944520" cy="446803"/>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pic>
        <p:nvPicPr>
          <p:cNvPr id="145434" name="Picture 4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4993" y="4263305"/>
            <a:ext cx="587128" cy="57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5435" name="Rectangle 44"/>
          <p:cNvSpPr>
            <a:spLocks/>
          </p:cNvSpPr>
          <p:nvPr/>
        </p:nvSpPr>
        <p:spPr bwMode="auto">
          <a:xfrm>
            <a:off x="6616902" y="4918967"/>
            <a:ext cx="208166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26767" tIns="26767" rIns="26767" bIns="26767"/>
          <a:lstStyle/>
          <a:p>
            <a:r>
              <a:rPr lang="en-US" sz="1300">
                <a:solidFill>
                  <a:prstClr val="black"/>
                </a:solidFill>
                <a:latin typeface="Calibri"/>
                <a:ea typeface="ＭＳ Ｐゴシック" charset="0"/>
                <a:cs typeface="ＭＳ Ｐゴシック" charset="0"/>
                <a:sym typeface="Helvetica" charset="0"/>
              </a:rPr>
              <a:t>The National Center for Nuclear Research, Swierk </a:t>
            </a:r>
          </a:p>
        </p:txBody>
      </p:sp>
      <p:sp>
        <p:nvSpPr>
          <p:cNvPr id="145436" name="Line 45"/>
          <p:cNvSpPr>
            <a:spLocks noChangeShapeType="1"/>
          </p:cNvSpPr>
          <p:nvPr/>
        </p:nvSpPr>
        <p:spPr bwMode="auto">
          <a:xfrm flipH="1" flipV="1">
            <a:off x="4295777" y="4268886"/>
            <a:ext cx="2191435" cy="817066"/>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pic>
        <p:nvPicPr>
          <p:cNvPr id="145437" name="Picture 4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05588" y="2740460"/>
            <a:ext cx="1051118" cy="733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38" name="Picture 4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79762" y="3855886"/>
            <a:ext cx="1074911" cy="526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pic>
        <p:nvPicPr>
          <p:cNvPr id="145439" name="Picture 4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60244" y="4268886"/>
            <a:ext cx="712143" cy="56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40" name="Picture 4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8961" y="5582903"/>
            <a:ext cx="1190389" cy="74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5448" name="Picture 5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330013" y="4472170"/>
            <a:ext cx="1298886" cy="26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
        <p:nvSpPr>
          <p:cNvPr id="145449" name="Rectangle 51"/>
          <p:cNvSpPr>
            <a:spLocks/>
          </p:cNvSpPr>
          <p:nvPr/>
        </p:nvSpPr>
        <p:spPr bwMode="auto">
          <a:xfrm>
            <a:off x="7803327" y="4315892"/>
            <a:ext cx="980117" cy="54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5683" tIns="35683" rIns="35683" bIns="35683"/>
          <a:lstStyle/>
          <a:p>
            <a:r>
              <a:rPr lang="en-US" sz="1300" dirty="0">
                <a:solidFill>
                  <a:prstClr val="black"/>
                </a:solidFill>
                <a:latin typeface="Calibri"/>
                <a:ea typeface="ＭＳ Ｐゴシック" charset="0"/>
                <a:cs typeface="ＭＳ Ｐゴシック" charset="0"/>
              </a:rPr>
              <a:t>Anders J </a:t>
            </a:r>
            <a:br>
              <a:rPr lang="en-US" sz="1300" dirty="0">
                <a:solidFill>
                  <a:prstClr val="black"/>
                </a:solidFill>
                <a:latin typeface="Calibri"/>
                <a:ea typeface="ＭＳ Ｐゴシック" charset="0"/>
                <a:cs typeface="ＭＳ Ｐゴシック" charset="0"/>
              </a:rPr>
            </a:br>
            <a:r>
              <a:rPr lang="en-US" sz="1300" dirty="0">
                <a:solidFill>
                  <a:prstClr val="black"/>
                </a:solidFill>
                <a:latin typeface="Calibri"/>
                <a:ea typeface="ＭＳ Ｐゴシック" charset="0"/>
                <a:cs typeface="ＭＳ Ｐゴシック" charset="0"/>
              </a:rPr>
              <a:t>Johansson</a:t>
            </a:r>
          </a:p>
        </p:txBody>
      </p:sp>
      <p:pic>
        <p:nvPicPr>
          <p:cNvPr id="145447" name="Picture 5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995424" y="3703338"/>
            <a:ext cx="493644" cy="663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pic>
      <p:sp>
        <p:nvSpPr>
          <p:cNvPr id="61" name="Title 1"/>
          <p:cNvSpPr txBox="1">
            <a:spLocks/>
          </p:cNvSpPr>
          <p:nvPr/>
        </p:nvSpPr>
        <p:spPr>
          <a:xfrm>
            <a:off x="457205" y="189708"/>
            <a:ext cx="8229599" cy="655636"/>
          </a:xfrm>
          <a:prstGeom prst="rect">
            <a:avLst/>
          </a:prstGeom>
        </p:spPr>
        <p:txBody>
          <a:bodyPr vert="horz" lIns="91359" tIns="45681" rIns="91359" bIns="45681" rtlCol="0" anchor="ctr">
            <a:normAutofit/>
          </a:bodyPr>
          <a:lstStyle>
            <a:lvl1pPr algn="ctr" defTabSz="487741" rtl="0" eaLnBrk="1" latinLnBrk="0" hangingPunct="1">
              <a:spcBef>
                <a:spcPct val="0"/>
              </a:spcBef>
              <a:buNone/>
              <a:defRPr sz="3200" b="1" kern="1200">
                <a:solidFill>
                  <a:srgbClr val="0094CA"/>
                </a:solidFill>
                <a:latin typeface="+mn-lt"/>
                <a:ea typeface="+mj-ea"/>
                <a:cs typeface="Helvetica"/>
              </a:defRPr>
            </a:lvl1pPr>
          </a:lstStyle>
          <a:p>
            <a:r>
              <a:rPr lang="en-US" dirty="0">
                <a:solidFill>
                  <a:srgbClr val="FF0000"/>
                </a:solidFill>
                <a:latin typeface="Calibri"/>
              </a:rPr>
              <a:t>Prototyping </a:t>
            </a:r>
            <a:r>
              <a:rPr lang="en-US" dirty="0" smtClean="0">
                <a:solidFill>
                  <a:srgbClr val="FF0000"/>
                </a:solidFill>
                <a:latin typeface="Calibri"/>
              </a:rPr>
              <a:t>the </a:t>
            </a:r>
            <a:r>
              <a:rPr lang="en-US" dirty="0">
                <a:solidFill>
                  <a:srgbClr val="FF0000"/>
                </a:solidFill>
                <a:latin typeface="Calibri"/>
              </a:rPr>
              <a:t>ESS accelerator</a:t>
            </a:r>
          </a:p>
        </p:txBody>
      </p:sp>
      <p:pic>
        <p:nvPicPr>
          <p:cNvPr id="47" name="Picture 46"/>
          <p:cNvPicPr>
            <a:picLocks noChangeAspect="1"/>
          </p:cNvPicPr>
          <p:nvPr/>
        </p:nvPicPr>
        <p:blipFill>
          <a:blip r:embed="rId24"/>
          <a:stretch>
            <a:fillRect/>
          </a:stretch>
        </p:blipFill>
        <p:spPr>
          <a:xfrm>
            <a:off x="224993" y="3176335"/>
            <a:ext cx="557948" cy="726491"/>
          </a:xfrm>
          <a:prstGeom prst="rect">
            <a:avLst/>
          </a:prstGeom>
        </p:spPr>
      </p:pic>
      <p:pic>
        <p:nvPicPr>
          <p:cNvPr id="50" name="Picture 2" descr="irfu_signaturesac_der.png">
            <a:hlinkClick r:id="rId25" tooltip="irfu_signaturesac_der.png"/>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95822" y="2700476"/>
            <a:ext cx="416244" cy="47586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C:\D\adm_ service\logos-charte graphique\CEA\CEA_logo_quadri-sur-fond-rouge_1.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218751" y="2715062"/>
            <a:ext cx="500423" cy="408355"/>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p:cNvPicPr>
            <a:picLocks noChangeAspect="1"/>
          </p:cNvPicPr>
          <p:nvPr/>
        </p:nvPicPr>
        <p:blipFill>
          <a:blip r:embed="rId28"/>
          <a:stretch>
            <a:fillRect/>
          </a:stretch>
        </p:blipFill>
        <p:spPr>
          <a:xfrm>
            <a:off x="696557" y="1461954"/>
            <a:ext cx="786984" cy="465128"/>
          </a:xfrm>
          <a:prstGeom prst="rect">
            <a:avLst/>
          </a:prstGeom>
        </p:spPr>
      </p:pic>
      <p:pic>
        <p:nvPicPr>
          <p:cNvPr id="2" name="Picture 1"/>
          <p:cNvPicPr>
            <a:picLocks noChangeAspect="1"/>
          </p:cNvPicPr>
          <p:nvPr/>
        </p:nvPicPr>
        <p:blipFill>
          <a:blip r:embed="rId29"/>
          <a:stretch>
            <a:fillRect/>
          </a:stretch>
        </p:blipFill>
        <p:spPr>
          <a:xfrm>
            <a:off x="184987" y="5024878"/>
            <a:ext cx="642708" cy="499747"/>
          </a:xfrm>
          <a:prstGeom prst="rect">
            <a:avLst/>
          </a:prstGeom>
        </p:spPr>
      </p:pic>
      <p:sp>
        <p:nvSpPr>
          <p:cNvPr id="48" name="Rectangle 30"/>
          <p:cNvSpPr>
            <a:spLocks/>
          </p:cNvSpPr>
          <p:nvPr/>
        </p:nvSpPr>
        <p:spPr bwMode="auto">
          <a:xfrm>
            <a:off x="903145" y="5296144"/>
            <a:ext cx="1553766" cy="31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26767" tIns="26767" rIns="26767" bIns="26767"/>
          <a:lstStyle/>
          <a:p>
            <a:r>
              <a:rPr lang="en-US" sz="1300" dirty="0">
                <a:solidFill>
                  <a:prstClr val="black"/>
                </a:solidFill>
                <a:latin typeface="Calibri"/>
                <a:ea typeface="ＭＳ Ｐゴシック" charset="0"/>
                <a:cs typeface="ＭＳ Ｐゴシック" charset="0"/>
                <a:sym typeface="Helvetica" charset="0"/>
              </a:rPr>
              <a:t>Roger Barlow</a:t>
            </a:r>
          </a:p>
        </p:txBody>
      </p:sp>
      <p:sp>
        <p:nvSpPr>
          <p:cNvPr id="49" name="Line 40"/>
          <p:cNvSpPr>
            <a:spLocks noChangeShapeType="1"/>
          </p:cNvSpPr>
          <p:nvPr/>
        </p:nvSpPr>
        <p:spPr bwMode="auto">
          <a:xfrm rot="10800000" flipH="1">
            <a:off x="1330281" y="4263300"/>
            <a:ext cx="1416606" cy="1015552"/>
          </a:xfrm>
          <a:prstGeom prst="line">
            <a:avLst/>
          </a:prstGeom>
          <a:noFill/>
          <a:ln w="9525">
            <a:solidFill>
              <a:schemeClr val="tx1"/>
            </a:solidFill>
            <a:round/>
            <a:headEnd/>
            <a:tailEnd type="arrow" w="sm" len="sm"/>
          </a:ln>
          <a:extLst>
            <a:ext uri="{909E8E84-426E-40dd-AFC4-6F175D3DCCD1}">
              <a14:hiddenFill xmlns:a14="http://schemas.microsoft.com/office/drawing/2010/main">
                <a:noFill/>
              </a14:hiddenFill>
            </a:ext>
          </a:extLst>
        </p:spPr>
        <p:txBody>
          <a:bodyPr lIns="0" tIns="0" rIns="0" bIns="0"/>
          <a:lstStyle/>
          <a:p>
            <a:endParaRPr lang="en-US" sz="1300">
              <a:solidFill>
                <a:prstClr val="black"/>
              </a:solidFill>
              <a:latin typeface="Calibri"/>
            </a:endParaRPr>
          </a:p>
        </p:txBody>
      </p:sp>
    </p:spTree>
    <p:extLst>
      <p:ext uri="{BB962C8B-B14F-4D97-AF65-F5344CB8AC3E}">
        <p14:creationId xmlns:p14="http://schemas.microsoft.com/office/powerpoint/2010/main" val="138106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3983038" y="597223"/>
            <a:ext cx="5249862" cy="954087"/>
          </a:xfrm>
          <a:prstGeom prst="rect">
            <a:avLst/>
          </a:prstGeom>
          <a:solidFill>
            <a:srgbClr val="000080"/>
          </a:solidFill>
          <a:ln w="25400">
            <a:noFill/>
            <a:miter lim="800000"/>
            <a:headEnd/>
            <a:tailEnd/>
          </a:ln>
          <a:effectLst/>
        </p:spPr>
        <p:txBody>
          <a:bodyPr lIns="91430" tIns="45716" rIns="91430" bIns="45716">
            <a:spAutoFit/>
          </a:bodyPr>
          <a:lstStyle/>
          <a:p>
            <a:pPr algn="ctr">
              <a:spcBef>
                <a:spcPct val="50000"/>
              </a:spcBef>
              <a:defRPr/>
            </a:pPr>
            <a:r>
              <a:rPr lang="it-IT" sz="2800" i="1" dirty="0">
                <a:solidFill>
                  <a:srgbClr val="6699FF"/>
                </a:solidFill>
                <a:effectLst>
                  <a:outerShdw blurRad="38100" dist="38100" dir="2700000" algn="tl">
                    <a:srgbClr val="000000"/>
                  </a:outerShdw>
                </a:effectLst>
              </a:rPr>
              <a:t>TRASCO INTENSE PROTON SOURCE (TRIPS)</a:t>
            </a:r>
          </a:p>
        </p:txBody>
      </p:sp>
      <p:pic>
        <p:nvPicPr>
          <p:cNvPr id="38914" name="Picture 9" descr="P0002117"/>
          <p:cNvPicPr>
            <a:picLocks noChangeAspect="1" noChangeArrowheads="1"/>
          </p:cNvPicPr>
          <p:nvPr/>
        </p:nvPicPr>
        <p:blipFill>
          <a:blip r:embed="rId2">
            <a:extLst>
              <a:ext uri="{28A0092B-C50C-407E-A947-70E740481C1C}">
                <a14:useLocalDpi xmlns:a14="http://schemas.microsoft.com/office/drawing/2010/main" val="0"/>
              </a:ext>
            </a:extLst>
          </a:blip>
          <a:srcRect l="14081"/>
          <a:stretch>
            <a:fillRect/>
          </a:stretch>
        </p:blipFill>
        <p:spPr bwMode="auto">
          <a:xfrm>
            <a:off x="3983038" y="1121097"/>
            <a:ext cx="5219700"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CasellaDiTesto 4"/>
          <p:cNvSpPr txBox="1">
            <a:spLocks noChangeArrowheads="1"/>
          </p:cNvSpPr>
          <p:nvPr/>
        </p:nvSpPr>
        <p:spPr bwMode="auto">
          <a:xfrm>
            <a:off x="107950" y="3065785"/>
            <a:ext cx="7190770" cy="2997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eaLnBrk="1" hangingPunct="1">
              <a:spcAft>
                <a:spcPts val="425"/>
              </a:spcAft>
            </a:pPr>
            <a:r>
              <a:rPr lang="it-IT" sz="2000" b="1" i="1" dirty="0" err="1">
                <a:solidFill>
                  <a:srgbClr val="660066"/>
                </a:solidFill>
              </a:rPr>
              <a:t>Beam</a:t>
            </a:r>
            <a:r>
              <a:rPr lang="it-IT" sz="2000" b="1" i="1" dirty="0">
                <a:solidFill>
                  <a:srgbClr val="660066"/>
                </a:solidFill>
              </a:rPr>
              <a:t> </a:t>
            </a:r>
            <a:r>
              <a:rPr lang="it-IT" sz="2000" b="1" i="1" dirty="0" err="1">
                <a:solidFill>
                  <a:srgbClr val="660066"/>
                </a:solidFill>
              </a:rPr>
              <a:t>energy</a:t>
            </a:r>
            <a:r>
              <a:rPr lang="it-IT" sz="2000" b="1" i="1" dirty="0">
                <a:solidFill>
                  <a:srgbClr val="660066"/>
                </a:solidFill>
              </a:rPr>
              <a:t> 80 </a:t>
            </a:r>
            <a:r>
              <a:rPr lang="it-IT" sz="2000" b="1" i="1" dirty="0" err="1">
                <a:solidFill>
                  <a:srgbClr val="660066"/>
                </a:solidFill>
              </a:rPr>
              <a:t>keV</a:t>
            </a:r>
            <a:endParaRPr lang="it-IT" sz="2000" b="1" i="1" dirty="0">
              <a:solidFill>
                <a:srgbClr val="660066"/>
              </a:solidFill>
            </a:endParaRPr>
          </a:p>
          <a:p>
            <a:pPr eaLnBrk="1" hangingPunct="1">
              <a:spcAft>
                <a:spcPts val="425"/>
              </a:spcAft>
            </a:pPr>
            <a:r>
              <a:rPr lang="it-IT" sz="2000" b="1" i="1" dirty="0" err="1">
                <a:solidFill>
                  <a:srgbClr val="660066"/>
                </a:solidFill>
              </a:rPr>
              <a:t>Current</a:t>
            </a:r>
            <a:r>
              <a:rPr lang="it-IT" sz="2000" b="1" i="1" dirty="0">
                <a:solidFill>
                  <a:srgbClr val="660066"/>
                </a:solidFill>
              </a:rPr>
              <a:t> up to 60 </a:t>
            </a:r>
            <a:r>
              <a:rPr lang="it-IT" sz="2000" b="1" i="1" dirty="0" err="1">
                <a:solidFill>
                  <a:srgbClr val="660066"/>
                </a:solidFill>
              </a:rPr>
              <a:t>mA</a:t>
            </a:r>
            <a:endParaRPr lang="it-IT" sz="2000" b="1" i="1" dirty="0">
              <a:solidFill>
                <a:srgbClr val="660066"/>
              </a:solidFill>
            </a:endParaRPr>
          </a:p>
          <a:p>
            <a:pPr eaLnBrk="1" hangingPunct="1">
              <a:spcAft>
                <a:spcPts val="425"/>
              </a:spcAft>
            </a:pPr>
            <a:r>
              <a:rPr lang="it-IT" sz="2000" b="1" i="1" dirty="0">
                <a:solidFill>
                  <a:srgbClr val="660066"/>
                </a:solidFill>
              </a:rPr>
              <a:t>Proton </a:t>
            </a:r>
            <a:r>
              <a:rPr lang="it-IT" sz="2000" b="1" i="1" dirty="0" err="1">
                <a:solidFill>
                  <a:srgbClr val="660066"/>
                </a:solidFill>
              </a:rPr>
              <a:t>fraction</a:t>
            </a:r>
            <a:r>
              <a:rPr lang="it-IT" sz="2000" b="1" i="1" dirty="0">
                <a:solidFill>
                  <a:srgbClr val="660066"/>
                </a:solidFill>
              </a:rPr>
              <a:t> &gt; 80%</a:t>
            </a:r>
          </a:p>
          <a:p>
            <a:pPr eaLnBrk="1" hangingPunct="1">
              <a:spcAft>
                <a:spcPts val="425"/>
              </a:spcAft>
            </a:pPr>
            <a:r>
              <a:rPr lang="it-IT" sz="2000" b="1" i="1" dirty="0">
                <a:solidFill>
                  <a:srgbClr val="660066"/>
                </a:solidFill>
              </a:rPr>
              <a:t>RF </a:t>
            </a:r>
            <a:r>
              <a:rPr lang="it-IT" sz="2000" b="1" i="1" dirty="0" err="1">
                <a:solidFill>
                  <a:srgbClr val="660066"/>
                </a:solidFill>
              </a:rPr>
              <a:t>power</a:t>
            </a:r>
            <a:r>
              <a:rPr lang="it-IT" sz="2000" b="1" i="1" dirty="0">
                <a:solidFill>
                  <a:srgbClr val="660066"/>
                </a:solidFill>
              </a:rPr>
              <a:t> &lt; 1 kW @ 2.45 GHz</a:t>
            </a:r>
          </a:p>
          <a:p>
            <a:pPr eaLnBrk="1" hangingPunct="1">
              <a:spcAft>
                <a:spcPts val="425"/>
              </a:spcAft>
            </a:pPr>
            <a:r>
              <a:rPr lang="it-IT" sz="2000" b="1" i="1" dirty="0">
                <a:solidFill>
                  <a:srgbClr val="660066"/>
                </a:solidFill>
              </a:rPr>
              <a:t>CW mode</a:t>
            </a:r>
          </a:p>
          <a:p>
            <a:pPr eaLnBrk="1" hangingPunct="1">
              <a:spcAft>
                <a:spcPts val="425"/>
              </a:spcAft>
            </a:pPr>
            <a:r>
              <a:rPr lang="it-IT" sz="2000" b="1" i="1" dirty="0">
                <a:solidFill>
                  <a:srgbClr val="660066"/>
                </a:solidFill>
              </a:rPr>
              <a:t>Reliability 99.8% over 142 h (35 </a:t>
            </a:r>
            <a:r>
              <a:rPr lang="it-IT" sz="2000" b="1" i="1" dirty="0" err="1">
                <a:solidFill>
                  <a:srgbClr val="660066"/>
                </a:solidFill>
              </a:rPr>
              <a:t>mA</a:t>
            </a:r>
            <a:r>
              <a:rPr lang="it-IT" sz="2000" b="1" i="1" dirty="0">
                <a:solidFill>
                  <a:srgbClr val="660066"/>
                </a:solidFill>
              </a:rPr>
              <a:t>)</a:t>
            </a:r>
          </a:p>
          <a:p>
            <a:pPr eaLnBrk="1" hangingPunct="1">
              <a:spcAft>
                <a:spcPts val="425"/>
              </a:spcAft>
            </a:pPr>
            <a:r>
              <a:rPr lang="it-IT" sz="2000" b="1" i="1" dirty="0" err="1">
                <a:solidFill>
                  <a:srgbClr val="660066"/>
                </a:solidFill>
              </a:rPr>
              <a:t>Emittance</a:t>
            </a:r>
            <a:r>
              <a:rPr lang="it-IT" sz="2000" b="1" i="1" dirty="0">
                <a:solidFill>
                  <a:srgbClr val="660066"/>
                </a:solidFill>
              </a:rPr>
              <a:t> 0.07 π mm </a:t>
            </a:r>
            <a:r>
              <a:rPr lang="it-IT" sz="2000" b="1" i="1" dirty="0" err="1">
                <a:solidFill>
                  <a:srgbClr val="660066"/>
                </a:solidFill>
              </a:rPr>
              <a:t>mrad</a:t>
            </a:r>
            <a:r>
              <a:rPr lang="it-IT" sz="2000" b="1" i="1" dirty="0">
                <a:solidFill>
                  <a:srgbClr val="660066"/>
                </a:solidFill>
              </a:rPr>
              <a:t> (32 </a:t>
            </a:r>
            <a:r>
              <a:rPr lang="it-IT" sz="2000" b="1" i="1" dirty="0" err="1">
                <a:solidFill>
                  <a:srgbClr val="660066"/>
                </a:solidFill>
              </a:rPr>
              <a:t>mA</a:t>
            </a:r>
            <a:r>
              <a:rPr lang="it-IT" sz="2000" b="1" i="1" dirty="0">
                <a:solidFill>
                  <a:srgbClr val="660066"/>
                </a:solidFill>
              </a:rPr>
              <a:t>), 0.15 to 0.25 </a:t>
            </a:r>
            <a:r>
              <a:rPr lang="it-IT" sz="2000" b="1" i="1" dirty="0" err="1">
                <a:solidFill>
                  <a:srgbClr val="660066"/>
                </a:solidFill>
              </a:rPr>
              <a:t>at</a:t>
            </a:r>
            <a:r>
              <a:rPr lang="it-IT" sz="2000" b="1" i="1" dirty="0">
                <a:solidFill>
                  <a:srgbClr val="660066"/>
                </a:solidFill>
              </a:rPr>
              <a:t> </a:t>
            </a:r>
            <a:r>
              <a:rPr lang="it-IT" sz="2000" b="1" i="1" dirty="0" err="1">
                <a:solidFill>
                  <a:srgbClr val="660066"/>
                </a:solidFill>
              </a:rPr>
              <a:t>max</a:t>
            </a:r>
            <a:r>
              <a:rPr lang="it-IT" sz="2000" b="1" i="1" dirty="0">
                <a:solidFill>
                  <a:srgbClr val="660066"/>
                </a:solidFill>
              </a:rPr>
              <a:t> </a:t>
            </a:r>
            <a:r>
              <a:rPr lang="it-IT" sz="2000" b="1" i="1" dirty="0" err="1">
                <a:solidFill>
                  <a:srgbClr val="660066"/>
                </a:solidFill>
              </a:rPr>
              <a:t>current</a:t>
            </a:r>
            <a:endParaRPr lang="it-IT" sz="2000" b="1" i="1" dirty="0">
              <a:solidFill>
                <a:srgbClr val="660066"/>
              </a:solidFill>
            </a:endParaRPr>
          </a:p>
          <a:p>
            <a:pPr eaLnBrk="1" hangingPunct="1">
              <a:spcAft>
                <a:spcPts val="425"/>
              </a:spcAft>
            </a:pPr>
            <a:endParaRPr lang="it-IT" b="1" i="1" dirty="0">
              <a:solidFill>
                <a:srgbClr val="660066"/>
              </a:solidFill>
            </a:endParaRPr>
          </a:p>
        </p:txBody>
      </p:sp>
      <p:sp>
        <p:nvSpPr>
          <p:cNvPr id="38916" name="CasellaDiTesto 5"/>
          <p:cNvSpPr txBox="1">
            <a:spLocks noChangeArrowheads="1"/>
          </p:cNvSpPr>
          <p:nvPr/>
        </p:nvSpPr>
        <p:spPr bwMode="auto">
          <a:xfrm>
            <a:off x="116505" y="400225"/>
            <a:ext cx="3749675"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8" tIns="32144" rIns="64288" bIns="32144">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algn="l" eaLnBrk="1" hangingPunct="1"/>
            <a:r>
              <a:rPr lang="en-GB" sz="2000" dirty="0"/>
              <a:t>The high current proton source will be based on the know-how acquired during the design phase and the construction phase and commissioning of the sources named TRIPS and VIS at INFN-LNS and of the SILHI source at CEA-</a:t>
            </a:r>
            <a:r>
              <a:rPr lang="en-GB" sz="2000" dirty="0" err="1"/>
              <a:t>Saclay</a:t>
            </a:r>
            <a:r>
              <a:rPr lang="en-GB" sz="2000" dirty="0"/>
              <a:t>.</a:t>
            </a:r>
            <a:endParaRPr lang="it-IT" sz="2000" dirty="0"/>
          </a:p>
        </p:txBody>
      </p:sp>
      <p:sp>
        <p:nvSpPr>
          <p:cNvPr id="38917" name="Rettangolo 6"/>
          <p:cNvSpPr>
            <a:spLocks noChangeArrowheads="1"/>
          </p:cNvSpPr>
          <p:nvPr/>
        </p:nvSpPr>
        <p:spPr bwMode="auto">
          <a:xfrm>
            <a:off x="175243" y="5866660"/>
            <a:ext cx="9027495" cy="9738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4288" tIns="32144" rIns="64288" bIns="32144">
            <a:spAutoFit/>
          </a:bodyPr>
          <a:lstStyle/>
          <a:p>
            <a:r>
              <a:rPr lang="en-GB" sz="3100" dirty="0"/>
              <a:t>Test benches available at INFN-LNS and at CEA-IRFU</a:t>
            </a:r>
          </a:p>
          <a:p>
            <a:endParaRPr lang="it-IT" sz="2800" dirty="0"/>
          </a:p>
        </p:txBody>
      </p:sp>
      <p:sp>
        <p:nvSpPr>
          <p:cNvPr id="7" name="Text Box 5"/>
          <p:cNvSpPr txBox="1">
            <a:spLocks noGrp="1" noChangeArrowheads="1"/>
          </p:cNvSpPr>
          <p:nvPr>
            <p:ph type="sldNum" sz="quarter" idx="4294967295"/>
          </p:nvPr>
        </p:nvSpPr>
        <p:spPr bwMode="auto">
          <a:xfrm>
            <a:off x="8468918" y="6229031"/>
            <a:ext cx="802748" cy="888406"/>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solidFill>
                  <a:srgbClr val="FF0000"/>
                </a:solidFill>
              </a:rPr>
              <a:pPr/>
              <a:t>13</a:t>
            </a:fld>
            <a:endParaRPr lang="en-US" dirty="0">
              <a:solidFill>
                <a:srgbClr val="FF0000"/>
              </a:solidFill>
            </a:endParaRPr>
          </a:p>
        </p:txBody>
      </p:sp>
    </p:spTree>
    <p:extLst>
      <p:ext uri="{BB962C8B-B14F-4D97-AF65-F5344CB8AC3E}">
        <p14:creationId xmlns:p14="http://schemas.microsoft.com/office/powerpoint/2010/main" val="3862420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812" t="10000" r="23125" b="7037"/>
          <a:stretch/>
        </p:blipFill>
        <p:spPr bwMode="auto">
          <a:xfrm>
            <a:off x="0" y="0"/>
            <a:ext cx="4763706" cy="4112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magine 7"/>
          <p:cNvPicPr>
            <a:picLocks noChangeAspect="1"/>
          </p:cNvPicPr>
          <p:nvPr/>
        </p:nvPicPr>
        <p:blipFill rotWithShape="1">
          <a:blip r:embed="rId3">
            <a:extLst>
              <a:ext uri="{28A0092B-C50C-407E-A947-70E740481C1C}">
                <a14:useLocalDpi xmlns:a14="http://schemas.microsoft.com/office/drawing/2010/main" val="0"/>
              </a:ext>
            </a:extLst>
          </a:blip>
          <a:srcRect l="2566" t="51050" r="50000"/>
          <a:stretch/>
        </p:blipFill>
        <p:spPr>
          <a:xfrm>
            <a:off x="0" y="3816931"/>
            <a:ext cx="5757465" cy="2963815"/>
          </a:xfrm>
          <a:prstGeom prst="rect">
            <a:avLst/>
          </a:prstGeom>
        </p:spPr>
      </p:pic>
      <p:sp>
        <p:nvSpPr>
          <p:cNvPr id="11" name="Rettangolo 10"/>
          <p:cNvSpPr/>
          <p:nvPr/>
        </p:nvSpPr>
        <p:spPr>
          <a:xfrm>
            <a:off x="-25922" y="-76061"/>
            <a:ext cx="2286000" cy="830997"/>
          </a:xfrm>
          <a:prstGeom prst="rect">
            <a:avLst/>
          </a:prstGeom>
        </p:spPr>
        <p:txBody>
          <a:bodyPr>
            <a:spAutoFit/>
          </a:bodyPr>
          <a:lstStyle/>
          <a:p>
            <a:pPr lvl="0"/>
            <a:r>
              <a:rPr lang="it-IT" sz="2400" b="1" dirty="0" smtClean="0">
                <a:solidFill>
                  <a:srgbClr val="FFFF00"/>
                </a:solidFill>
              </a:rPr>
              <a:t>PS-ESS Source </a:t>
            </a:r>
            <a:endParaRPr lang="it-IT" sz="2400" b="1" dirty="0">
              <a:solidFill>
                <a:srgbClr val="FFFF00"/>
              </a:solidFill>
            </a:endParaRPr>
          </a:p>
          <a:p>
            <a:pPr lvl="0"/>
            <a:endParaRPr lang="it-IT" sz="2400" b="1" dirty="0">
              <a:solidFill>
                <a:srgbClr val="FF0000"/>
              </a:solidFill>
            </a:endParaRPr>
          </a:p>
        </p:txBody>
      </p:sp>
      <p:sp>
        <p:nvSpPr>
          <p:cNvPr id="12" name="Rettangolo 11"/>
          <p:cNvSpPr/>
          <p:nvPr/>
        </p:nvSpPr>
        <p:spPr>
          <a:xfrm>
            <a:off x="3345260" y="3886087"/>
            <a:ext cx="2286000" cy="830997"/>
          </a:xfrm>
          <a:prstGeom prst="rect">
            <a:avLst/>
          </a:prstGeom>
        </p:spPr>
        <p:txBody>
          <a:bodyPr>
            <a:spAutoFit/>
          </a:bodyPr>
          <a:lstStyle/>
          <a:p>
            <a:pPr lvl="0"/>
            <a:r>
              <a:rPr lang="it-IT" sz="2400" b="1" dirty="0" smtClean="0">
                <a:solidFill>
                  <a:srgbClr val="FF0000"/>
                </a:solidFill>
              </a:rPr>
              <a:t>LEBT</a:t>
            </a:r>
            <a:endParaRPr lang="it-IT" sz="2400" b="1" dirty="0">
              <a:solidFill>
                <a:srgbClr val="FF0000"/>
              </a:solidFill>
            </a:endParaRPr>
          </a:p>
          <a:p>
            <a:pPr lvl="0"/>
            <a:endParaRPr lang="it-IT" sz="2400" b="1" dirty="0">
              <a:solidFill>
                <a:srgbClr val="FF0000"/>
              </a:solidFill>
            </a:endParaRPr>
          </a:p>
        </p:txBody>
      </p:sp>
      <p:pic>
        <p:nvPicPr>
          <p:cNvPr id="2" name="Immagine 1" descr="collimato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4832" y="3860416"/>
            <a:ext cx="2840736" cy="3060192"/>
          </a:xfrm>
          <a:prstGeom prst="rect">
            <a:avLst/>
          </a:prstGeom>
        </p:spPr>
      </p:pic>
      <p:pic>
        <p:nvPicPr>
          <p:cNvPr id="3" name="Immagine 2" descr="choppe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8728" y="-46180"/>
            <a:ext cx="4517136" cy="3505200"/>
          </a:xfrm>
          <a:prstGeom prst="rect">
            <a:avLst/>
          </a:prstGeom>
        </p:spPr>
      </p:pic>
      <p:sp>
        <p:nvSpPr>
          <p:cNvPr id="14" name="CasellaDiTesto 13"/>
          <p:cNvSpPr txBox="1"/>
          <p:nvPr/>
        </p:nvSpPr>
        <p:spPr>
          <a:xfrm>
            <a:off x="7631295" y="-129580"/>
            <a:ext cx="1272855" cy="830997"/>
          </a:xfrm>
          <a:prstGeom prst="rect">
            <a:avLst/>
          </a:prstGeom>
          <a:noFill/>
        </p:spPr>
        <p:txBody>
          <a:bodyPr wrap="none" rtlCol="0">
            <a:spAutoFit/>
          </a:bodyPr>
          <a:lstStyle/>
          <a:p>
            <a:r>
              <a:rPr lang="it-IT" sz="2400" b="1" dirty="0" smtClean="0">
                <a:solidFill>
                  <a:srgbClr val="FFFF00"/>
                </a:solidFill>
              </a:rPr>
              <a:t>Chopper</a:t>
            </a:r>
          </a:p>
          <a:p>
            <a:endParaRPr lang="it-IT" sz="2400" b="1" dirty="0">
              <a:solidFill>
                <a:srgbClr val="FF0000"/>
              </a:solidFill>
            </a:endParaRPr>
          </a:p>
        </p:txBody>
      </p:sp>
      <p:pic>
        <p:nvPicPr>
          <p:cNvPr id="10" name="Immagine 9"/>
          <p:cNvPicPr>
            <a:picLocks noChangeAspect="1"/>
          </p:cNvPicPr>
          <p:nvPr/>
        </p:nvPicPr>
        <p:blipFill>
          <a:blip r:embed="rId6"/>
          <a:stretch>
            <a:fillRect/>
          </a:stretch>
        </p:blipFill>
        <p:spPr>
          <a:xfrm>
            <a:off x="6835014" y="1541845"/>
            <a:ext cx="2308986" cy="2438081"/>
          </a:xfrm>
          <a:prstGeom prst="rect">
            <a:avLst/>
          </a:prstGeom>
        </p:spPr>
      </p:pic>
      <p:sp>
        <p:nvSpPr>
          <p:cNvPr id="15" name="Rettangolo 14"/>
          <p:cNvSpPr/>
          <p:nvPr/>
        </p:nvSpPr>
        <p:spPr>
          <a:xfrm>
            <a:off x="5977267" y="3998408"/>
            <a:ext cx="2286000" cy="830997"/>
          </a:xfrm>
          <a:prstGeom prst="rect">
            <a:avLst/>
          </a:prstGeom>
        </p:spPr>
        <p:txBody>
          <a:bodyPr>
            <a:spAutoFit/>
          </a:bodyPr>
          <a:lstStyle/>
          <a:p>
            <a:pPr lvl="0"/>
            <a:r>
              <a:rPr lang="it-IT" sz="2400" b="1" dirty="0" err="1" smtClean="0">
                <a:solidFill>
                  <a:srgbClr val="FF0000"/>
                </a:solidFill>
              </a:rPr>
              <a:t>Collimator</a:t>
            </a:r>
            <a:endParaRPr lang="it-IT" sz="2400" b="1" dirty="0">
              <a:solidFill>
                <a:srgbClr val="FF0000"/>
              </a:solidFill>
            </a:endParaRPr>
          </a:p>
          <a:p>
            <a:pPr lvl="0"/>
            <a:endParaRPr lang="it-IT" sz="2400" b="1" dirty="0">
              <a:solidFill>
                <a:srgbClr val="FF0000"/>
              </a:solidFill>
            </a:endParaRPr>
          </a:p>
        </p:txBody>
      </p:sp>
    </p:spTree>
    <p:extLst>
      <p:ext uri="{BB962C8B-B14F-4D97-AF65-F5344CB8AC3E}">
        <p14:creationId xmlns:p14="http://schemas.microsoft.com/office/powerpoint/2010/main" val="20542677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0379" y="544798"/>
            <a:ext cx="6683243" cy="605824"/>
          </a:xfrm>
          <a:noFill/>
          <a:ln w="12700">
            <a:noFill/>
            <a:miter lim="800000"/>
            <a:headEnd/>
            <a:tailEnd/>
          </a:ln>
          <a:effectLst/>
        </p:spPr>
        <p:txBody>
          <a:bodyPr vert="horz" wrap="square" lIns="0" tIns="0" rIns="0" bIns="0" numCol="1" anchor="b" anchorCtr="0" compatLnSpc="1">
            <a:prstTxWarp prst="textNoShape">
              <a:avLst/>
            </a:prstTxWarp>
            <a:normAutofit fontScale="90000"/>
          </a:bodyPr>
          <a:lstStyle/>
          <a:p>
            <a:pPr algn="ctr"/>
            <a:r>
              <a:rPr lang="en-US" dirty="0" smtClean="0"/>
              <a:t>LEBT Beam Instrumentation</a:t>
            </a:r>
            <a:br>
              <a:rPr lang="en-US" dirty="0" smtClean="0"/>
            </a:br>
            <a:r>
              <a:rPr lang="en-US" dirty="0" smtClean="0"/>
              <a:t>conceptual design</a:t>
            </a:r>
            <a:endParaRPr lang="en-US" dirty="0"/>
          </a:p>
        </p:txBody>
      </p:sp>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r="44287"/>
          <a:stretch/>
        </p:blipFill>
        <p:spPr>
          <a:xfrm>
            <a:off x="297670" y="1454406"/>
            <a:ext cx="4693556" cy="4202341"/>
          </a:xfrm>
          <a:prstGeom prst="rect">
            <a:avLst/>
          </a:prstGeom>
        </p:spPr>
      </p:pic>
      <p:sp>
        <p:nvSpPr>
          <p:cNvPr id="8" name="CasellaDiTesto 7"/>
          <p:cNvSpPr txBox="1"/>
          <p:nvPr/>
        </p:nvSpPr>
        <p:spPr>
          <a:xfrm>
            <a:off x="5331459" y="2416387"/>
            <a:ext cx="3493513" cy="2881579"/>
          </a:xfrm>
          <a:prstGeom prst="rect">
            <a:avLst/>
          </a:prstGeom>
          <a:solidFill>
            <a:srgbClr val="007E39">
              <a:alpha val="49804"/>
            </a:srgbClr>
          </a:solidFill>
          <a:ln w="50800">
            <a:solidFill>
              <a:srgbClr val="007E39"/>
            </a:solidFill>
          </a:ln>
        </p:spPr>
        <p:txBody>
          <a:bodyPr wrap="square" lIns="64291" tIns="32146" rIns="64291" bIns="32146" rtlCol="0">
            <a:noAutofit/>
          </a:bodyPr>
          <a:lstStyle/>
          <a:p>
            <a:r>
              <a:rPr lang="en-US" sz="2000" dirty="0"/>
              <a:t>To be determined:</a:t>
            </a:r>
          </a:p>
          <a:p>
            <a:pPr marL="241093" indent="-241093">
              <a:buFont typeface="Arial" pitchFamily="34" charset="0"/>
              <a:buChar char="•"/>
            </a:pPr>
            <a:r>
              <a:rPr lang="en-US" sz="2000" dirty="0"/>
              <a:t>Total number of diagnostic instruments</a:t>
            </a:r>
          </a:p>
          <a:p>
            <a:pPr marL="241093" indent="-241093">
              <a:buFont typeface="Arial" pitchFamily="34" charset="0"/>
              <a:buChar char="•"/>
            </a:pPr>
            <a:r>
              <a:rPr lang="en-US" sz="2000" dirty="0"/>
              <a:t>Length needed for the three instrumentation regions</a:t>
            </a:r>
          </a:p>
          <a:p>
            <a:pPr marL="241093" indent="-241093">
              <a:buFont typeface="Arial" pitchFamily="34" charset="0"/>
              <a:buChar char="•"/>
            </a:pPr>
            <a:r>
              <a:rPr lang="en-US" sz="2000" dirty="0"/>
              <a:t>Position of the stereers with respect to the solenoids</a:t>
            </a:r>
          </a:p>
          <a:p>
            <a:pPr marL="241093" indent="-241093">
              <a:buFont typeface="Arial" pitchFamily="34" charset="0"/>
              <a:buChar char="•"/>
            </a:pPr>
            <a:r>
              <a:rPr lang="en-US" sz="2000" dirty="0"/>
              <a:t>Total length of the LEBT</a:t>
            </a:r>
          </a:p>
          <a:p>
            <a:endParaRPr lang="en-US" sz="2000" dirty="0"/>
          </a:p>
        </p:txBody>
      </p:sp>
    </p:spTree>
    <p:extLst>
      <p:ext uri="{BB962C8B-B14F-4D97-AF65-F5344CB8AC3E}">
        <p14:creationId xmlns:p14="http://schemas.microsoft.com/office/powerpoint/2010/main" val="598980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889280" y="31684"/>
            <a:ext cx="5512320" cy="914496"/>
          </a:xfrm>
        </p:spPr>
        <p:txBody>
          <a:bodyPr lIns="64291" tIns="32146" rIns="64291" bIns="32146">
            <a:normAutofit fontScale="90000"/>
          </a:bodyPr>
          <a:lstStyle/>
          <a:p>
            <a:pPr>
              <a:defRPr/>
            </a:pPr>
            <a:r>
              <a:rPr sz="3300" b="1" dirty="0">
                <a:latin typeface="Arial" charset="0"/>
              </a:rPr>
              <a:t>Drift tube Linac (DTL)</a:t>
            </a:r>
            <a:br>
              <a:rPr sz="3300" b="1" dirty="0">
                <a:latin typeface="Arial" charset="0"/>
              </a:rPr>
            </a:br>
            <a:endParaRPr sz="3300" b="1" dirty="0">
              <a:latin typeface="Arial" charset="0"/>
            </a:endParaRPr>
          </a:p>
        </p:txBody>
      </p:sp>
      <p:pic>
        <p:nvPicPr>
          <p:cNvPr id="37892" name="Picture 1"/>
          <p:cNvPicPr>
            <a:picLocks noChangeAspect="1"/>
          </p:cNvPicPr>
          <p:nvPr/>
        </p:nvPicPr>
        <p:blipFill>
          <a:blip r:embed="rId2">
            <a:extLst>
              <a:ext uri="{28A0092B-C50C-407E-A947-70E740481C1C}">
                <a14:useLocalDpi xmlns:a14="http://schemas.microsoft.com/office/drawing/2010/main" val="0"/>
              </a:ext>
            </a:extLst>
          </a:blip>
          <a:srcRect l="18254" r="18893"/>
          <a:stretch>
            <a:fillRect/>
          </a:stretch>
        </p:blipFill>
        <p:spPr bwMode="auto">
          <a:xfrm>
            <a:off x="0" y="1165369"/>
            <a:ext cx="4484996" cy="496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CasellaDiTesto 1"/>
          <p:cNvSpPr txBox="1">
            <a:spLocks noChangeArrowheads="1"/>
          </p:cNvSpPr>
          <p:nvPr/>
        </p:nvSpPr>
        <p:spPr bwMode="auto">
          <a:xfrm>
            <a:off x="54720" y="6302102"/>
            <a:ext cx="9089280" cy="3880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p>
            <a:r>
              <a:rPr lang="it-IT" sz="2100" b="1" dirty="0" smtClean="0"/>
              <a:t>With 5 </a:t>
            </a:r>
            <a:r>
              <a:rPr lang="it-IT" sz="2100" b="1" dirty="0"/>
              <a:t>tanks</a:t>
            </a:r>
            <a:r>
              <a:rPr lang="it-IT" sz="2100" b="1" dirty="0" smtClean="0"/>
              <a:t>, </a:t>
            </a:r>
            <a:r>
              <a:rPr lang="it-IT" sz="2100" b="1" dirty="0" err="1" smtClean="0"/>
              <a:t>about</a:t>
            </a:r>
            <a:r>
              <a:rPr lang="it-IT" sz="2100" b="1" dirty="0" smtClean="0"/>
              <a:t> 2.1 MW per </a:t>
            </a:r>
            <a:r>
              <a:rPr lang="it-IT" sz="2100" b="1" dirty="0" err="1" smtClean="0"/>
              <a:t>each</a:t>
            </a:r>
            <a:r>
              <a:rPr lang="it-IT" sz="2100" b="1" dirty="0" smtClean="0"/>
              <a:t>, the maximum </a:t>
            </a:r>
            <a:r>
              <a:rPr lang="it-IT" sz="2100" b="1" dirty="0" err="1" smtClean="0"/>
              <a:t>energy</a:t>
            </a:r>
            <a:r>
              <a:rPr lang="it-IT" sz="2100" b="1" dirty="0" smtClean="0"/>
              <a:t> </a:t>
            </a:r>
            <a:r>
              <a:rPr lang="it-IT" sz="2100" b="1" dirty="0" err="1" smtClean="0"/>
              <a:t>may</a:t>
            </a:r>
            <a:r>
              <a:rPr lang="it-IT" sz="2100" b="1" dirty="0" smtClean="0"/>
              <a:t> </a:t>
            </a:r>
            <a:r>
              <a:rPr lang="it-IT" sz="2100" b="1" dirty="0" err="1" smtClean="0"/>
              <a:t>reach</a:t>
            </a:r>
            <a:r>
              <a:rPr lang="it-IT" sz="2100" b="1" dirty="0" smtClean="0"/>
              <a:t> 93 </a:t>
            </a:r>
            <a:r>
              <a:rPr lang="it-IT" sz="2100" b="1" dirty="0" err="1" smtClean="0"/>
              <a:t>MeV</a:t>
            </a:r>
            <a:endParaRPr lang="it-IT" sz="2100" b="1" dirty="0"/>
          </a:p>
        </p:txBody>
      </p:sp>
      <p:pic>
        <p:nvPicPr>
          <p:cNvPr id="37895" name="Immagin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0" y="18722"/>
            <a:ext cx="2000160" cy="264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9445" y="2657124"/>
            <a:ext cx="5301461" cy="3475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41005802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2040469" y="-165774"/>
            <a:ext cx="4252973" cy="1125141"/>
          </a:xfrm>
          <a:solidFill>
            <a:srgbClr val="FFFFFF"/>
          </a:solidFill>
          <a:extLst/>
        </p:spPr>
        <p:txBody>
          <a:bodyPr/>
          <a:lstStyle/>
          <a:p>
            <a:pPr>
              <a:defRPr/>
            </a:pPr>
            <a:r>
              <a:rPr lang="it-IT" sz="2700" dirty="0">
                <a:ln>
                  <a:solidFill>
                    <a:srgbClr val="2B5046"/>
                  </a:solidFill>
                </a:ln>
                <a:solidFill>
                  <a:srgbClr val="223131"/>
                </a:solidFill>
              </a:rPr>
              <a:t>CERN-INFN DTL </a:t>
            </a:r>
            <a:r>
              <a:rPr lang="it-IT" sz="2700" dirty="0" err="1">
                <a:ln>
                  <a:solidFill>
                    <a:srgbClr val="2B5046"/>
                  </a:solidFill>
                </a:ln>
                <a:solidFill>
                  <a:srgbClr val="223131"/>
                </a:solidFill>
              </a:rPr>
              <a:t>prototype</a:t>
            </a:r>
            <a:r>
              <a:rPr lang="it-IT" sz="2700" dirty="0">
                <a:ln>
                  <a:solidFill>
                    <a:srgbClr val="2B5046"/>
                  </a:solidFill>
                </a:ln>
                <a:solidFill>
                  <a:srgbClr val="223131"/>
                </a:solidFill>
              </a:rPr>
              <a:t>, </a:t>
            </a:r>
            <a:r>
              <a:rPr lang="it-IT" sz="2700" dirty="0" err="1">
                <a:ln>
                  <a:solidFill>
                    <a:srgbClr val="2B5046"/>
                  </a:solidFill>
                </a:ln>
                <a:solidFill>
                  <a:srgbClr val="223131"/>
                </a:solidFill>
              </a:rPr>
              <a:t>based</a:t>
            </a:r>
            <a:r>
              <a:rPr lang="it-IT" sz="2700" dirty="0">
                <a:ln>
                  <a:solidFill>
                    <a:srgbClr val="2B5046"/>
                  </a:solidFill>
                </a:ln>
                <a:solidFill>
                  <a:srgbClr val="223131"/>
                </a:solidFill>
              </a:rPr>
              <a:t> on CERN design</a:t>
            </a:r>
          </a:p>
        </p:txBody>
      </p:sp>
      <p:pic>
        <p:nvPicPr>
          <p:cNvPr id="47106" name="Picture 4" descr="Poutre_tank"/>
          <p:cNvPicPr>
            <a:picLocks noChangeAspect="1" noChangeArrowheads="1"/>
          </p:cNvPicPr>
          <p:nvPr/>
        </p:nvPicPr>
        <p:blipFill>
          <a:blip r:embed="rId3">
            <a:extLst>
              <a:ext uri="{28A0092B-C50C-407E-A947-70E740481C1C}">
                <a14:useLocalDpi xmlns:a14="http://schemas.microsoft.com/office/drawing/2010/main" val="0"/>
              </a:ext>
            </a:extLst>
          </a:blip>
          <a:srcRect l="27419" t="4642" r="29033" b="2515"/>
          <a:stretch>
            <a:fillRect/>
          </a:stretch>
        </p:blipFill>
        <p:spPr bwMode="auto">
          <a:xfrm>
            <a:off x="5934075" y="2208214"/>
            <a:ext cx="3111500" cy="464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5" descr="Poutre-dri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3150" y="0"/>
            <a:ext cx="299085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946400"/>
            <a:ext cx="258762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7" descr="DSCN115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8539" y="1125539"/>
            <a:ext cx="3424237" cy="2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 Box 8"/>
          <p:cNvSpPr txBox="1">
            <a:spLocks noChangeArrowheads="1"/>
          </p:cNvSpPr>
          <p:nvPr/>
        </p:nvSpPr>
        <p:spPr bwMode="auto">
          <a:xfrm>
            <a:off x="240244" y="5036616"/>
            <a:ext cx="2118401" cy="156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72" tIns="43636" rIns="87272" bIns="43636">
            <a:spAutoFit/>
          </a:bodyPr>
          <a:lstStyle>
            <a:lvl1pPr eaLnBrk="0" hangingPunct="0">
              <a:defRPr sz="2400">
                <a:solidFill>
                  <a:schemeClr val="tx1"/>
                </a:solidFill>
                <a:latin typeface="MS UI Gothic" charset="0"/>
                <a:ea typeface="ＭＳ Ｐゴシック" charset="0"/>
                <a:cs typeface="ＭＳ Ｐゴシック" charset="0"/>
              </a:defRPr>
            </a:lvl1pPr>
            <a:lvl2pPr marL="742950" indent="-285750" eaLnBrk="0" hangingPunct="0">
              <a:defRPr sz="2400">
                <a:solidFill>
                  <a:schemeClr val="tx1"/>
                </a:solidFill>
                <a:latin typeface="MS UI Gothic" charset="0"/>
                <a:ea typeface="ＭＳ Ｐゴシック" charset="0"/>
              </a:defRPr>
            </a:lvl2pPr>
            <a:lvl3pPr marL="1143000" indent="-228600" eaLnBrk="0" hangingPunct="0">
              <a:defRPr sz="2400">
                <a:solidFill>
                  <a:schemeClr val="tx1"/>
                </a:solidFill>
                <a:latin typeface="MS UI Gothic" charset="0"/>
                <a:ea typeface="ＭＳ Ｐゴシック" charset="0"/>
              </a:defRPr>
            </a:lvl3pPr>
            <a:lvl4pPr marL="1600200" indent="-228600" eaLnBrk="0" hangingPunct="0">
              <a:defRPr sz="2400">
                <a:solidFill>
                  <a:schemeClr val="tx1"/>
                </a:solidFill>
                <a:latin typeface="MS UI Gothic" charset="0"/>
                <a:ea typeface="ＭＳ Ｐゴシック" charset="0"/>
              </a:defRPr>
            </a:lvl4pPr>
            <a:lvl5pPr marL="2057400" indent="-228600" eaLnBrk="0" hangingPunct="0">
              <a:defRPr sz="2400">
                <a:solidFill>
                  <a:schemeClr val="tx1"/>
                </a:solidFill>
                <a:latin typeface="MS UI Gothic" charset="0"/>
                <a:ea typeface="ＭＳ Ｐゴシック" charset="0"/>
              </a:defRPr>
            </a:lvl5pPr>
            <a:lvl6pPr marL="2514600" indent="-228600" eaLnBrk="0" fontAlgn="base" hangingPunct="0">
              <a:spcBef>
                <a:spcPct val="0"/>
              </a:spcBef>
              <a:spcAft>
                <a:spcPct val="0"/>
              </a:spcAft>
              <a:defRPr sz="2400">
                <a:solidFill>
                  <a:schemeClr val="tx1"/>
                </a:solidFill>
                <a:latin typeface="MS UI Gothic" charset="0"/>
                <a:ea typeface="ＭＳ Ｐゴシック" charset="0"/>
              </a:defRPr>
            </a:lvl6pPr>
            <a:lvl7pPr marL="2971800" indent="-228600" eaLnBrk="0" fontAlgn="base" hangingPunct="0">
              <a:spcBef>
                <a:spcPct val="0"/>
              </a:spcBef>
              <a:spcAft>
                <a:spcPct val="0"/>
              </a:spcAft>
              <a:defRPr sz="2400">
                <a:solidFill>
                  <a:schemeClr val="tx1"/>
                </a:solidFill>
                <a:latin typeface="MS UI Gothic" charset="0"/>
                <a:ea typeface="ＭＳ Ｐゴシック" charset="0"/>
              </a:defRPr>
            </a:lvl7pPr>
            <a:lvl8pPr marL="3429000" indent="-228600" eaLnBrk="0" fontAlgn="base" hangingPunct="0">
              <a:spcBef>
                <a:spcPct val="0"/>
              </a:spcBef>
              <a:spcAft>
                <a:spcPct val="0"/>
              </a:spcAft>
              <a:defRPr sz="2400">
                <a:solidFill>
                  <a:schemeClr val="tx1"/>
                </a:solidFill>
                <a:latin typeface="MS UI Gothic" charset="0"/>
                <a:ea typeface="ＭＳ Ｐゴシック" charset="0"/>
              </a:defRPr>
            </a:lvl8pPr>
            <a:lvl9pPr marL="3886200" indent="-228600" eaLnBrk="0" fontAlgn="base" hangingPunct="0">
              <a:spcBef>
                <a:spcPct val="0"/>
              </a:spcBef>
              <a:spcAft>
                <a:spcPct val="0"/>
              </a:spcAft>
              <a:defRPr sz="2400">
                <a:solidFill>
                  <a:schemeClr val="tx1"/>
                </a:solidFill>
                <a:latin typeface="MS UI Gothic" charset="0"/>
                <a:ea typeface="ＭＳ Ｐゴシック" charset="0"/>
              </a:defRPr>
            </a:lvl9pPr>
          </a:lstStyle>
          <a:p>
            <a:pPr eaLnBrk="1" hangingPunct="1"/>
            <a:r>
              <a:rPr lang="it-IT" dirty="0"/>
              <a:t>Tank </a:t>
            </a:r>
            <a:r>
              <a:rPr lang="it-IT" dirty="0" err="1"/>
              <a:t>machining</a:t>
            </a:r>
            <a:r>
              <a:rPr lang="it-IT" dirty="0"/>
              <a:t> </a:t>
            </a:r>
            <a:r>
              <a:rPr lang="it-IT" dirty="0" err="1"/>
              <a:t>at</a:t>
            </a:r>
            <a:r>
              <a:rPr lang="it-IT" dirty="0"/>
              <a:t> </a:t>
            </a:r>
            <a:r>
              <a:rPr lang="it-IT" dirty="0" err="1"/>
              <a:t>Cinel</a:t>
            </a:r>
            <a:r>
              <a:rPr lang="it-IT" dirty="0"/>
              <a:t> (Vigonza-</a:t>
            </a:r>
            <a:r>
              <a:rPr lang="it-IT" dirty="0" err="1"/>
              <a:t>Italy</a:t>
            </a:r>
            <a:r>
              <a:rPr lang="it-IT" dirty="0"/>
              <a:t>)</a:t>
            </a:r>
          </a:p>
        </p:txBody>
      </p:sp>
      <p:pic>
        <p:nvPicPr>
          <p:cNvPr id="47111" name="Immagin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6988"/>
            <a:ext cx="1957388" cy="286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2" descr="IMG_106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89213" y="3911601"/>
            <a:ext cx="32385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p:cNvSpPr txBox="1">
            <a:spLocks noGrp="1" noChangeArrowheads="1"/>
          </p:cNvSpPr>
          <p:nvPr>
            <p:ph type="sldNum" sz="quarter" idx="4294967295"/>
          </p:nvPr>
        </p:nvSpPr>
        <p:spPr bwMode="auto">
          <a:xfrm>
            <a:off x="8622450" y="6386644"/>
            <a:ext cx="433090" cy="383977"/>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solidFill>
                  <a:srgbClr val="FF0000"/>
                </a:solidFill>
              </a:rPr>
              <a:pPr/>
              <a:t>17</a:t>
            </a:fld>
            <a:endParaRPr lang="en-US" dirty="0">
              <a:solidFill>
                <a:srgbClr val="FF0000"/>
              </a:solidFill>
            </a:endParaRPr>
          </a:p>
        </p:txBody>
      </p:sp>
    </p:spTree>
    <p:extLst>
      <p:ext uri="{BB962C8B-B14F-4D97-AF65-F5344CB8AC3E}">
        <p14:creationId xmlns:p14="http://schemas.microsoft.com/office/powerpoint/2010/main" val="3234768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endParaRPr lang="en-US">
              <a:latin typeface="Calibri" charset="0"/>
              <a:ea typeface="MS PGothic" charset="0"/>
              <a:cs typeface="MS PGothic" charset="0"/>
            </a:endParaRPr>
          </a:p>
        </p:txBody>
      </p:sp>
      <p:sp>
        <p:nvSpPr>
          <p:cNvPr id="47107" name="Content Placeholder 2"/>
          <p:cNvSpPr>
            <a:spLocks noGrp="1"/>
          </p:cNvSpPr>
          <p:nvPr>
            <p:ph idx="1"/>
          </p:nvPr>
        </p:nvSpPr>
        <p:spPr/>
        <p:txBody>
          <a:bodyPr/>
          <a:lstStyle/>
          <a:p>
            <a:pPr eaLnBrk="1" hangingPunct="1"/>
            <a:endParaRPr lang="en-US">
              <a:latin typeface="Calibri" charset="0"/>
              <a:ea typeface="MS PGothic" charset="0"/>
              <a:cs typeface="MS PGothic" charset="0"/>
            </a:endParaRPr>
          </a:p>
        </p:txBody>
      </p:sp>
      <p:pic>
        <p:nvPicPr>
          <p:cNvPr id="4710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611"/>
          <a:stretch/>
        </p:blipFill>
        <p:spPr bwMode="auto">
          <a:xfrm>
            <a:off x="0" y="1"/>
            <a:ext cx="8911004" cy="5816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36492" y="578702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chemeClr val="tx2"/>
                </a:solidFill>
                <a:latin typeface="Calibri" charset="0"/>
                <a:ea typeface="MS PGothic" charset="0"/>
                <a:cs typeface="MS PGothic" charset="0"/>
              </a:rPr>
              <a:t>RF test stand at LNL (used now for IFMIF RFQ) will be available since 2015</a:t>
            </a:r>
            <a:endParaRPr lang="en-US" b="1" dirty="0">
              <a:solidFill>
                <a:schemeClr val="tx2"/>
              </a:solidFill>
              <a:latin typeface="Calibri" charset="0"/>
              <a:ea typeface="MS PGothic" charset="0"/>
              <a:cs typeface="MS PGothic" charset="0"/>
            </a:endParaRPr>
          </a:p>
        </p:txBody>
      </p:sp>
    </p:spTree>
    <p:extLst>
      <p:ext uri="{BB962C8B-B14F-4D97-AF65-F5344CB8AC3E}">
        <p14:creationId xmlns:p14="http://schemas.microsoft.com/office/powerpoint/2010/main" val="73199808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Grp="1" noChangeArrowheads="1"/>
          </p:cNvSpPr>
          <p:nvPr>
            <p:ph type="sldNum" sz="quarter" idx="4294967295"/>
          </p:nvPr>
        </p:nvSpPr>
        <p:spPr bwMode="auto">
          <a:xfrm>
            <a:off x="8268036" y="6467962"/>
            <a:ext cx="433090" cy="383977"/>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pPr/>
              <a:t>19</a:t>
            </a:fld>
            <a:endParaRPr lang="en-US" dirty="0"/>
          </a:p>
        </p:txBody>
      </p:sp>
      <p:pic>
        <p:nvPicPr>
          <p:cNvPr id="3" name="Immagine 2"/>
          <p:cNvPicPr>
            <a:picLocks noChangeAspect="1"/>
          </p:cNvPicPr>
          <p:nvPr/>
        </p:nvPicPr>
        <p:blipFill>
          <a:blip r:embed="rId3"/>
          <a:stretch>
            <a:fillRect/>
          </a:stretch>
        </p:blipFill>
        <p:spPr>
          <a:xfrm>
            <a:off x="0" y="3381375"/>
            <a:ext cx="4952000" cy="3476625"/>
          </a:xfrm>
          <a:prstGeom prst="rect">
            <a:avLst/>
          </a:prstGeom>
        </p:spPr>
      </p:pic>
      <p:pic>
        <p:nvPicPr>
          <p:cNvPr id="5" name="Immagine 4"/>
          <p:cNvPicPr>
            <a:picLocks noChangeAspect="1"/>
          </p:cNvPicPr>
          <p:nvPr/>
        </p:nvPicPr>
        <p:blipFill>
          <a:blip r:embed="rId4"/>
          <a:stretch>
            <a:fillRect/>
          </a:stretch>
        </p:blipFill>
        <p:spPr>
          <a:xfrm>
            <a:off x="5851252" y="2785309"/>
            <a:ext cx="2981460" cy="3344335"/>
          </a:xfrm>
          <a:prstGeom prst="rect">
            <a:avLst/>
          </a:prstGeom>
        </p:spPr>
      </p:pic>
      <p:pic>
        <p:nvPicPr>
          <p:cNvPr id="6" name="Immagine 5"/>
          <p:cNvPicPr>
            <a:picLocks noChangeAspect="1"/>
          </p:cNvPicPr>
          <p:nvPr/>
        </p:nvPicPr>
        <p:blipFill>
          <a:blip r:embed="rId5"/>
          <a:stretch>
            <a:fillRect/>
          </a:stretch>
        </p:blipFill>
        <p:spPr>
          <a:xfrm>
            <a:off x="217766" y="188640"/>
            <a:ext cx="4813973" cy="3078856"/>
          </a:xfrm>
          <a:prstGeom prst="rect">
            <a:avLst/>
          </a:prstGeom>
        </p:spPr>
      </p:pic>
      <p:sp>
        <p:nvSpPr>
          <p:cNvPr id="7" name="Rectangle 2"/>
          <p:cNvSpPr>
            <a:spLocks noGrp="1" noChangeArrowheads="1"/>
          </p:cNvSpPr>
          <p:nvPr>
            <p:ph type="title"/>
          </p:nvPr>
        </p:nvSpPr>
        <p:spPr>
          <a:xfrm>
            <a:off x="5393884" y="751210"/>
            <a:ext cx="3632338" cy="1125141"/>
          </a:xfrm>
          <a:solidFill>
            <a:srgbClr val="FFFFFF"/>
          </a:solidFill>
          <a:extLst/>
        </p:spPr>
        <p:txBody>
          <a:bodyPr>
            <a:noAutofit/>
          </a:bodyPr>
          <a:lstStyle/>
          <a:p>
            <a:pPr algn="just">
              <a:defRPr/>
            </a:pPr>
            <a:r>
              <a:rPr lang="it-IT" sz="2400" dirty="0" err="1" smtClean="0">
                <a:ln>
                  <a:solidFill>
                    <a:srgbClr val="2B5046"/>
                  </a:solidFill>
                </a:ln>
                <a:solidFill>
                  <a:srgbClr val="0000FF"/>
                </a:solidFill>
              </a:rPr>
              <a:t>Elliptical</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cavities</a:t>
            </a:r>
            <a:r>
              <a:rPr lang="it-IT" sz="2400" dirty="0" smtClean="0">
                <a:ln>
                  <a:solidFill>
                    <a:srgbClr val="2B5046"/>
                  </a:solidFill>
                </a:ln>
                <a:solidFill>
                  <a:srgbClr val="0000FF"/>
                </a:solidFill>
              </a:rPr>
              <a:t> for the high </a:t>
            </a:r>
            <a:r>
              <a:rPr lang="it-IT" sz="2400" dirty="0" err="1" smtClean="0">
                <a:ln>
                  <a:solidFill>
                    <a:srgbClr val="2B5046"/>
                  </a:solidFill>
                </a:ln>
                <a:solidFill>
                  <a:srgbClr val="0000FF"/>
                </a:solidFill>
              </a:rPr>
              <a:t>energy</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section</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superconducting</a:t>
            </a:r>
            <a:r>
              <a:rPr lang="it-IT" sz="2400" dirty="0" smtClean="0">
                <a:ln>
                  <a:solidFill>
                    <a:srgbClr val="2B5046"/>
                  </a:solidFill>
                </a:ln>
                <a:solidFill>
                  <a:srgbClr val="0000FF"/>
                </a:solidFill>
              </a:rPr>
              <a:t>)</a:t>
            </a:r>
            <a:br>
              <a:rPr lang="it-IT" sz="2400" dirty="0" smtClean="0">
                <a:ln>
                  <a:solidFill>
                    <a:srgbClr val="2B5046"/>
                  </a:solidFill>
                </a:ln>
                <a:solidFill>
                  <a:srgbClr val="0000FF"/>
                </a:solidFill>
              </a:rPr>
            </a:br>
            <a:r>
              <a:rPr lang="it-IT" sz="2400" dirty="0" smtClean="0">
                <a:ln>
                  <a:solidFill>
                    <a:srgbClr val="2B5046"/>
                  </a:solidFill>
                </a:ln>
                <a:solidFill>
                  <a:srgbClr val="0000FF"/>
                </a:solidFill>
              </a:rPr>
              <a:t> </a:t>
            </a:r>
            <a:br>
              <a:rPr lang="it-IT" sz="2400" dirty="0" smtClean="0">
                <a:ln>
                  <a:solidFill>
                    <a:srgbClr val="2B5046"/>
                  </a:solidFill>
                </a:ln>
                <a:solidFill>
                  <a:srgbClr val="0000FF"/>
                </a:solidFill>
              </a:rPr>
            </a:br>
            <a:r>
              <a:rPr lang="it-IT" sz="2400" dirty="0" smtClean="0">
                <a:ln>
                  <a:solidFill>
                    <a:srgbClr val="2B5046"/>
                  </a:solidFill>
                </a:ln>
                <a:solidFill>
                  <a:srgbClr val="FF0000"/>
                </a:solidFill>
              </a:rPr>
              <a:t>French WP</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it</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may</a:t>
            </a:r>
            <a:r>
              <a:rPr lang="it-IT" sz="2400" dirty="0" smtClean="0">
                <a:ln>
                  <a:solidFill>
                    <a:srgbClr val="2B5046"/>
                  </a:solidFill>
                </a:ln>
                <a:solidFill>
                  <a:srgbClr val="0000FF"/>
                </a:solidFill>
              </a:rPr>
              <a:t> be </a:t>
            </a:r>
            <a:r>
              <a:rPr lang="it-IT" sz="2400" dirty="0" err="1" smtClean="0">
                <a:ln>
                  <a:solidFill>
                    <a:srgbClr val="2B5046"/>
                  </a:solidFill>
                </a:ln>
                <a:solidFill>
                  <a:srgbClr val="0000FF"/>
                </a:solidFill>
              </a:rPr>
              <a:t>provided</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partially</a:t>
            </a:r>
            <a:r>
              <a:rPr lang="it-IT" sz="2400" dirty="0" smtClean="0">
                <a:ln>
                  <a:solidFill>
                    <a:srgbClr val="2B5046"/>
                  </a:solidFill>
                </a:ln>
                <a:solidFill>
                  <a:srgbClr val="0000FF"/>
                </a:solidFill>
              </a:rPr>
              <a:t> </a:t>
            </a:r>
            <a:r>
              <a:rPr lang="it-IT" sz="2400" dirty="0" err="1" smtClean="0">
                <a:ln>
                  <a:solidFill>
                    <a:srgbClr val="2B5046"/>
                  </a:solidFill>
                </a:ln>
                <a:solidFill>
                  <a:srgbClr val="0000FF"/>
                </a:solidFill>
              </a:rPr>
              <a:t>as</a:t>
            </a:r>
            <a:r>
              <a:rPr lang="it-IT" sz="2400" dirty="0" smtClean="0">
                <a:ln>
                  <a:solidFill>
                    <a:srgbClr val="2B5046"/>
                  </a:solidFill>
                </a:ln>
                <a:solidFill>
                  <a:srgbClr val="0000FF"/>
                </a:solidFill>
              </a:rPr>
              <a:t> </a:t>
            </a:r>
            <a:r>
              <a:rPr lang="it-IT" sz="2400" dirty="0" smtClean="0">
                <a:ln>
                  <a:solidFill>
                    <a:srgbClr val="2B5046"/>
                  </a:solidFill>
                </a:ln>
                <a:solidFill>
                  <a:srgbClr val="FFFF00"/>
                </a:solidFill>
              </a:rPr>
              <a:t>in-</a:t>
            </a:r>
            <a:r>
              <a:rPr lang="it-IT" sz="2400" dirty="0" err="1" smtClean="0">
                <a:ln>
                  <a:solidFill>
                    <a:srgbClr val="2B5046"/>
                  </a:solidFill>
                </a:ln>
                <a:solidFill>
                  <a:srgbClr val="FFFF00"/>
                </a:solidFill>
              </a:rPr>
              <a:t>kind</a:t>
            </a:r>
            <a:r>
              <a:rPr lang="it-IT" sz="2400" dirty="0" smtClean="0">
                <a:ln>
                  <a:solidFill>
                    <a:srgbClr val="2B5046"/>
                  </a:solidFill>
                </a:ln>
                <a:solidFill>
                  <a:srgbClr val="FFFF00"/>
                </a:solidFill>
              </a:rPr>
              <a:t> from </a:t>
            </a:r>
            <a:r>
              <a:rPr lang="it-IT" sz="2400" dirty="0" err="1" smtClean="0">
                <a:ln>
                  <a:solidFill>
                    <a:srgbClr val="2B5046"/>
                  </a:solidFill>
                </a:ln>
                <a:solidFill>
                  <a:srgbClr val="FFFF00"/>
                </a:solidFill>
              </a:rPr>
              <a:t>Italy</a:t>
            </a:r>
            <a:endParaRPr lang="it-IT" sz="2400" dirty="0">
              <a:ln>
                <a:solidFill>
                  <a:srgbClr val="2B5046"/>
                </a:solidFill>
              </a:ln>
              <a:solidFill>
                <a:srgbClr val="FFFF00"/>
              </a:solidFill>
            </a:endParaRPr>
          </a:p>
        </p:txBody>
      </p:sp>
    </p:spTree>
    <p:extLst>
      <p:ext uri="{BB962C8B-B14F-4D97-AF65-F5344CB8AC3E}">
        <p14:creationId xmlns:p14="http://schemas.microsoft.com/office/powerpoint/2010/main" val="4081411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a:ln/>
        </p:spPr>
        <p:txBody>
          <a:bodyPr/>
          <a:lstStyle/>
          <a:p>
            <a:r>
              <a:rPr lang="en-US"/>
              <a:t>ESS - General</a:t>
            </a:r>
          </a:p>
        </p:txBody>
      </p:sp>
      <p:sp>
        <p:nvSpPr>
          <p:cNvPr id="2050" name="Rectangle 2"/>
          <p:cNvSpPr>
            <a:spLocks noGrp="1" noChangeArrowheads="1"/>
          </p:cNvSpPr>
          <p:nvPr>
            <p:ph type="body" idx="1"/>
          </p:nvPr>
        </p:nvSpPr>
        <p:spPr>
          <a:xfrm>
            <a:off x="272393" y="1489950"/>
            <a:ext cx="8509992" cy="5368049"/>
          </a:xfrm>
          <a:ln/>
        </p:spPr>
        <p:txBody>
          <a:bodyPr>
            <a:normAutofit lnSpcReduction="10000"/>
          </a:bodyPr>
          <a:lstStyle/>
          <a:p>
            <a:pPr>
              <a:spcBef>
                <a:spcPct val="0"/>
              </a:spcBef>
              <a:buFontTx/>
              <a:buBlip>
                <a:blip r:embed="rId2"/>
              </a:buBlip>
            </a:pPr>
            <a:r>
              <a:rPr lang="en-US" sz="2100" dirty="0"/>
              <a:t>The ESS will be a multidisciplinary Research center where the most powerful neutron source (30 times more than the today</a:t>
            </a:r>
            <a:r>
              <a:rPr lang="ja-JP" altLang="en-US" sz="2100" dirty="0">
                <a:latin typeface="Arial"/>
              </a:rPr>
              <a:t>’</a:t>
            </a:r>
            <a:r>
              <a:rPr lang="en-US" sz="2100" dirty="0"/>
              <a:t>s leading facilities) will be </a:t>
            </a:r>
            <a:r>
              <a:rPr lang="en-US" sz="2100" dirty="0" smtClean="0"/>
              <a:t>available</a:t>
            </a:r>
            <a:endParaRPr lang="en-US" sz="1500" dirty="0"/>
          </a:p>
          <a:p>
            <a:pPr>
              <a:spcBef>
                <a:spcPts val="1248"/>
              </a:spcBef>
              <a:buBlip>
                <a:blip r:embed="rId2"/>
              </a:buBlip>
            </a:pPr>
            <a:r>
              <a:rPr lang="en-US" sz="2100" dirty="0"/>
              <a:t>ESS will be constructed in Lund, hosted by Sweden and Denmark but realized by at least 17 European countries</a:t>
            </a:r>
          </a:p>
          <a:p>
            <a:pPr>
              <a:spcBef>
                <a:spcPts val="1248"/>
              </a:spcBef>
              <a:buBlip>
                <a:blip r:embed="rId2"/>
              </a:buBlip>
            </a:pPr>
            <a:r>
              <a:rPr lang="en-US" sz="2100" dirty="0"/>
              <a:t>It will be based on a superconducting linear accelerator where high intensity protons will be accelerated</a:t>
            </a:r>
          </a:p>
          <a:p>
            <a:pPr marL="1062595" lvl="1">
              <a:spcBef>
                <a:spcPts val="1248"/>
              </a:spcBef>
              <a:buBlip>
                <a:blip r:embed="rId3"/>
              </a:buBlip>
            </a:pPr>
            <a:r>
              <a:rPr lang="en-US" sz="1500" dirty="0" smtClean="0"/>
              <a:t>Average proton </a:t>
            </a:r>
            <a:r>
              <a:rPr lang="en-US" sz="1500" dirty="0"/>
              <a:t>beam power: </a:t>
            </a:r>
            <a:r>
              <a:rPr lang="en-US" sz="1500" dirty="0" smtClean="0"/>
              <a:t>5MW</a:t>
            </a:r>
            <a:endParaRPr lang="en-US" sz="1500" dirty="0"/>
          </a:p>
          <a:p>
            <a:pPr marL="1062595" lvl="1">
              <a:spcBef>
                <a:spcPts val="1248"/>
              </a:spcBef>
              <a:buBlip>
                <a:blip r:embed="rId3"/>
              </a:buBlip>
            </a:pPr>
            <a:r>
              <a:rPr lang="en-US" sz="1500" dirty="0"/>
              <a:t>Protons pulse current of </a:t>
            </a:r>
            <a:r>
              <a:rPr lang="en-US" sz="1500" dirty="0" smtClean="0"/>
              <a:t>62.5 </a:t>
            </a:r>
            <a:r>
              <a:rPr lang="en-US" sz="1500" dirty="0"/>
              <a:t>mA in </a:t>
            </a:r>
            <a:r>
              <a:rPr lang="en-US" sz="1500" dirty="0" smtClean="0"/>
              <a:t>2.86 </a:t>
            </a:r>
            <a:r>
              <a:rPr lang="en-US" sz="1500" dirty="0" err="1"/>
              <a:t>msec</a:t>
            </a:r>
            <a:r>
              <a:rPr lang="en-US" sz="1500" dirty="0"/>
              <a:t> at 2.0 </a:t>
            </a:r>
            <a:r>
              <a:rPr lang="en-US" sz="1500" dirty="0" err="1"/>
              <a:t>GeV</a:t>
            </a:r>
            <a:endParaRPr lang="en-US" sz="1500" dirty="0"/>
          </a:p>
          <a:p>
            <a:pPr marL="1062595" lvl="1">
              <a:spcBef>
                <a:spcPts val="1248"/>
              </a:spcBef>
              <a:buBlip>
                <a:blip r:embed="rId3"/>
              </a:buBlip>
            </a:pPr>
            <a:r>
              <a:rPr lang="en-US" sz="1500" dirty="0"/>
              <a:t>Repetition rate of </a:t>
            </a:r>
            <a:r>
              <a:rPr lang="en-US" sz="1500" dirty="0" smtClean="0"/>
              <a:t>14 Hz</a:t>
            </a:r>
          </a:p>
          <a:p>
            <a:pPr marL="1062595" lvl="1">
              <a:spcBef>
                <a:spcPts val="1248"/>
              </a:spcBef>
              <a:buBlip>
                <a:blip r:embed="rId3"/>
              </a:buBlip>
            </a:pPr>
            <a:r>
              <a:rPr lang="en-US" sz="2400" b="1" i="1" dirty="0" smtClean="0">
                <a:solidFill>
                  <a:srgbClr val="FF0000"/>
                </a:solidFill>
              </a:rPr>
              <a:t>High reliability (95%) is a challenge for the Front End (under INFN responsibility)</a:t>
            </a:r>
            <a:endParaRPr lang="en-US" sz="1500" b="1" i="1" dirty="0">
              <a:solidFill>
                <a:srgbClr val="FF0000"/>
              </a:solidFill>
            </a:endParaRPr>
          </a:p>
          <a:p>
            <a:pPr>
              <a:spcBef>
                <a:spcPts val="1248"/>
              </a:spcBef>
              <a:buBlip>
                <a:blip r:embed="rId2"/>
              </a:buBlip>
            </a:pPr>
            <a:r>
              <a:rPr lang="en-US" sz="2100" dirty="0"/>
              <a:t>Protons will reach a single neutron target section from which the neutron flux will be produced (</a:t>
            </a:r>
            <a:r>
              <a:rPr lang="en-US" sz="2100" dirty="0" smtClean="0"/>
              <a:t>spallation </a:t>
            </a:r>
            <a:r>
              <a:rPr lang="en-US" sz="2100" dirty="0"/>
              <a:t>reactions</a:t>
            </a:r>
            <a:r>
              <a:rPr lang="en-US" sz="2100" dirty="0" smtClean="0"/>
              <a:t>)</a:t>
            </a:r>
            <a:endParaRPr lang="en-US" sz="2100"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0762" y="-1"/>
            <a:ext cx="2014753" cy="12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5" name="Picture 144" descr="logoinfn"/>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060" y="48332"/>
            <a:ext cx="1704354" cy="1311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999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88023" y="344625"/>
            <a:ext cx="7772400" cy="914400"/>
          </a:xfrm>
        </p:spPr>
        <p:txBody>
          <a:bodyPr>
            <a:noAutofit/>
          </a:bodyPr>
          <a:lstStyle/>
          <a:p>
            <a:r>
              <a:rPr lang="it-IT" sz="2800" dirty="0" err="1" smtClean="0">
                <a:solidFill>
                  <a:srgbClr val="0000FF"/>
                </a:solidFill>
                <a:latin typeface="Arial" charset="0"/>
              </a:rPr>
              <a:t>Redesign</a:t>
            </a:r>
            <a:r>
              <a:rPr lang="it-IT" sz="2800" dirty="0" smtClean="0">
                <a:solidFill>
                  <a:srgbClr val="0000FF"/>
                </a:solidFill>
                <a:latin typeface="Arial" charset="0"/>
              </a:rPr>
              <a:t> and </a:t>
            </a:r>
            <a:r>
              <a:rPr lang="it-IT" sz="2800" dirty="0" err="1" smtClean="0">
                <a:solidFill>
                  <a:srgbClr val="0000FF"/>
                </a:solidFill>
                <a:latin typeface="Arial" charset="0"/>
              </a:rPr>
              <a:t>pre-construction</a:t>
            </a:r>
            <a:r>
              <a:rPr lang="it-IT" sz="2800" dirty="0" smtClean="0">
                <a:solidFill>
                  <a:srgbClr val="0000FF"/>
                </a:solidFill>
                <a:latin typeface="Arial" charset="0"/>
              </a:rPr>
              <a:t> </a:t>
            </a:r>
            <a:r>
              <a:rPr lang="it-IT" sz="2800" dirty="0" err="1" smtClean="0">
                <a:solidFill>
                  <a:srgbClr val="0000FF"/>
                </a:solidFill>
                <a:latin typeface="Arial" charset="0"/>
              </a:rPr>
              <a:t>phase</a:t>
            </a:r>
            <a:r>
              <a:rPr lang="it-IT" sz="2800" dirty="0" smtClean="0">
                <a:solidFill>
                  <a:srgbClr val="0000FF"/>
                </a:solidFill>
                <a:latin typeface="Arial" charset="0"/>
              </a:rPr>
              <a:t> </a:t>
            </a:r>
            <a:br>
              <a:rPr lang="it-IT" sz="2800" dirty="0" smtClean="0">
                <a:solidFill>
                  <a:srgbClr val="0000FF"/>
                </a:solidFill>
                <a:latin typeface="Arial" charset="0"/>
              </a:rPr>
            </a:br>
            <a:endParaRPr lang="it-IT" sz="2800" dirty="0">
              <a:solidFill>
                <a:srgbClr val="0000FF"/>
              </a:solidFill>
              <a:latin typeface="Arial" charset="0"/>
            </a:endParaRPr>
          </a:p>
        </p:txBody>
      </p:sp>
      <p:sp>
        <p:nvSpPr>
          <p:cNvPr id="3" name="Content Placeholder 2"/>
          <p:cNvSpPr>
            <a:spLocks noGrp="1"/>
          </p:cNvSpPr>
          <p:nvPr>
            <p:ph idx="1"/>
          </p:nvPr>
        </p:nvSpPr>
        <p:spPr>
          <a:xfrm>
            <a:off x="261866" y="1864880"/>
            <a:ext cx="8589172" cy="3829070"/>
          </a:xfrm>
          <a:solidFill>
            <a:srgbClr val="FDF7CE"/>
          </a:solidFill>
        </p:spPr>
        <p:txBody>
          <a:bodyPr>
            <a:normAutofit/>
          </a:bodyPr>
          <a:lstStyle/>
          <a:p>
            <a:pPr>
              <a:defRPr/>
            </a:pPr>
            <a:r>
              <a:rPr lang="en-US" sz="3600" dirty="0" smtClean="0"/>
              <a:t>PS-ESS proton source &amp; LEBT</a:t>
            </a:r>
          </a:p>
          <a:p>
            <a:pPr marL="576263" lvl="2">
              <a:defRPr/>
            </a:pPr>
            <a:r>
              <a:rPr lang="en-US" dirty="0" smtClean="0"/>
              <a:t>Construction of the source started in 4</a:t>
            </a:r>
            <a:r>
              <a:rPr lang="en-US" baseline="30000" dirty="0" smtClean="0"/>
              <a:t>th</a:t>
            </a:r>
            <a:r>
              <a:rPr lang="en-US" dirty="0" smtClean="0"/>
              <a:t> quarter 2013 (coils, power supplies, RF  and high voltage components have been ordered)</a:t>
            </a:r>
          </a:p>
          <a:p>
            <a:pPr marL="576263" lvl="2">
              <a:defRPr/>
            </a:pPr>
            <a:r>
              <a:rPr lang="en-US" dirty="0" smtClean="0"/>
              <a:t>Mechanics of the PS-ESS source to be ordered in January 2014</a:t>
            </a:r>
          </a:p>
          <a:p>
            <a:pPr marL="576263" lvl="2">
              <a:defRPr/>
            </a:pPr>
            <a:r>
              <a:rPr lang="en-US" dirty="0"/>
              <a:t>C</a:t>
            </a:r>
            <a:r>
              <a:rPr lang="en-US" dirty="0" smtClean="0"/>
              <a:t>hopper tests have been postponed because of the redesign (Dec. 2013 and spring 2014)</a:t>
            </a:r>
          </a:p>
        </p:txBody>
      </p:sp>
    </p:spTree>
    <p:extLst>
      <p:ext uri="{BB962C8B-B14F-4D97-AF65-F5344CB8AC3E}">
        <p14:creationId xmlns:p14="http://schemas.microsoft.com/office/powerpoint/2010/main" val="30437058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88023" y="344625"/>
            <a:ext cx="7772400" cy="914400"/>
          </a:xfrm>
        </p:spPr>
        <p:txBody>
          <a:bodyPr>
            <a:noAutofit/>
          </a:bodyPr>
          <a:lstStyle/>
          <a:p>
            <a:r>
              <a:rPr lang="it-IT" sz="2800" dirty="0" err="1" smtClean="0">
                <a:solidFill>
                  <a:srgbClr val="0000FF"/>
                </a:solidFill>
                <a:latin typeface="Arial" charset="0"/>
              </a:rPr>
              <a:t>Redesign</a:t>
            </a:r>
            <a:r>
              <a:rPr lang="it-IT" sz="2800" dirty="0" smtClean="0">
                <a:solidFill>
                  <a:srgbClr val="0000FF"/>
                </a:solidFill>
                <a:latin typeface="Arial" charset="0"/>
              </a:rPr>
              <a:t> and </a:t>
            </a:r>
            <a:r>
              <a:rPr lang="it-IT" sz="2800" dirty="0" err="1" smtClean="0">
                <a:solidFill>
                  <a:srgbClr val="0000FF"/>
                </a:solidFill>
                <a:latin typeface="Arial" charset="0"/>
              </a:rPr>
              <a:t>pre-construction</a:t>
            </a:r>
            <a:r>
              <a:rPr lang="it-IT" sz="2800" dirty="0" smtClean="0">
                <a:solidFill>
                  <a:srgbClr val="0000FF"/>
                </a:solidFill>
                <a:latin typeface="Arial" charset="0"/>
              </a:rPr>
              <a:t> </a:t>
            </a:r>
            <a:r>
              <a:rPr lang="it-IT" sz="2800" dirty="0" err="1" smtClean="0">
                <a:solidFill>
                  <a:srgbClr val="0000FF"/>
                </a:solidFill>
                <a:latin typeface="Arial" charset="0"/>
              </a:rPr>
              <a:t>phase</a:t>
            </a:r>
            <a:r>
              <a:rPr lang="it-IT" sz="2800" dirty="0" smtClean="0">
                <a:solidFill>
                  <a:srgbClr val="0000FF"/>
                </a:solidFill>
                <a:latin typeface="Arial" charset="0"/>
              </a:rPr>
              <a:t> </a:t>
            </a:r>
            <a:br>
              <a:rPr lang="it-IT" sz="2800" dirty="0" smtClean="0">
                <a:solidFill>
                  <a:srgbClr val="0000FF"/>
                </a:solidFill>
                <a:latin typeface="Arial" charset="0"/>
              </a:rPr>
            </a:br>
            <a:endParaRPr lang="it-IT" sz="2800" dirty="0">
              <a:solidFill>
                <a:srgbClr val="0000FF"/>
              </a:solidFill>
              <a:latin typeface="Arial" charset="0"/>
            </a:endParaRPr>
          </a:p>
        </p:txBody>
      </p:sp>
      <p:sp>
        <p:nvSpPr>
          <p:cNvPr id="3" name="Content Placeholder 2"/>
          <p:cNvSpPr>
            <a:spLocks noGrp="1"/>
          </p:cNvSpPr>
          <p:nvPr>
            <p:ph idx="1"/>
          </p:nvPr>
        </p:nvSpPr>
        <p:spPr>
          <a:xfrm>
            <a:off x="261866" y="1864879"/>
            <a:ext cx="8589172" cy="4225051"/>
          </a:xfrm>
          <a:solidFill>
            <a:srgbClr val="FDF7CE"/>
          </a:solidFill>
        </p:spPr>
        <p:txBody>
          <a:bodyPr>
            <a:noAutofit/>
          </a:bodyPr>
          <a:lstStyle/>
          <a:p>
            <a:pPr>
              <a:defRPr/>
            </a:pPr>
            <a:r>
              <a:rPr lang="en-US" sz="3600" dirty="0"/>
              <a:t>Drift Tube </a:t>
            </a:r>
            <a:r>
              <a:rPr lang="en-US" sz="3600" dirty="0" err="1"/>
              <a:t>Linac</a:t>
            </a:r>
            <a:endParaRPr lang="en-US" sz="3600" dirty="0"/>
          </a:p>
          <a:p>
            <a:pPr lvl="1">
              <a:defRPr/>
            </a:pPr>
            <a:r>
              <a:rPr lang="en-US" sz="2400" dirty="0"/>
              <a:t>The DTL technical design is sound and mature enough to proceed to engineering design and prototyping. </a:t>
            </a:r>
          </a:p>
          <a:p>
            <a:pPr lvl="1">
              <a:defRPr/>
            </a:pPr>
            <a:r>
              <a:rPr lang="en-US" sz="2400" dirty="0"/>
              <a:t>The redesign has driven the choice of a higher injection energy (3.6 MeV instead of 3.0) and a higher final energy (above 90 MeV)</a:t>
            </a:r>
          </a:p>
          <a:p>
            <a:pPr lvl="1">
              <a:defRPr/>
            </a:pPr>
            <a:r>
              <a:rPr lang="en-GB" sz="2400" dirty="0">
                <a:ea typeface="Times New Roman"/>
                <a:cs typeface="Times New Roman"/>
              </a:rPr>
              <a:t>The DTL team has begun prototype programs to develop drift tube along with permanent </a:t>
            </a:r>
            <a:r>
              <a:rPr lang="en-GB" sz="2400" dirty="0" err="1">
                <a:ea typeface="Times New Roman"/>
                <a:cs typeface="Times New Roman"/>
              </a:rPr>
              <a:t>quadrupole</a:t>
            </a:r>
            <a:r>
              <a:rPr lang="en-GB" sz="2400" dirty="0">
                <a:ea typeface="Times New Roman"/>
                <a:cs typeface="Times New Roman"/>
              </a:rPr>
              <a:t>, beam position monitor (BPMs) and steering corrector, to be located inside drift tubes. </a:t>
            </a:r>
          </a:p>
        </p:txBody>
      </p:sp>
    </p:spTree>
    <p:extLst>
      <p:ext uri="{BB962C8B-B14F-4D97-AF65-F5344CB8AC3E}">
        <p14:creationId xmlns:p14="http://schemas.microsoft.com/office/powerpoint/2010/main" val="9613801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88023" y="344625"/>
            <a:ext cx="7772400" cy="914400"/>
          </a:xfrm>
        </p:spPr>
        <p:txBody>
          <a:bodyPr>
            <a:noAutofit/>
          </a:bodyPr>
          <a:lstStyle/>
          <a:p>
            <a:r>
              <a:rPr lang="it-IT" sz="2800" dirty="0" err="1" smtClean="0">
                <a:solidFill>
                  <a:srgbClr val="0000FF"/>
                </a:solidFill>
                <a:latin typeface="Arial" charset="0"/>
              </a:rPr>
              <a:t>Redesign</a:t>
            </a:r>
            <a:r>
              <a:rPr lang="it-IT" sz="2800" dirty="0" smtClean="0">
                <a:solidFill>
                  <a:srgbClr val="0000FF"/>
                </a:solidFill>
                <a:latin typeface="Arial" charset="0"/>
              </a:rPr>
              <a:t> and </a:t>
            </a:r>
            <a:r>
              <a:rPr lang="it-IT" sz="2800" dirty="0" err="1" smtClean="0">
                <a:solidFill>
                  <a:srgbClr val="0000FF"/>
                </a:solidFill>
                <a:latin typeface="Arial" charset="0"/>
              </a:rPr>
              <a:t>pre-construction</a:t>
            </a:r>
            <a:r>
              <a:rPr lang="it-IT" sz="2800" dirty="0" smtClean="0">
                <a:solidFill>
                  <a:srgbClr val="0000FF"/>
                </a:solidFill>
                <a:latin typeface="Arial" charset="0"/>
              </a:rPr>
              <a:t> </a:t>
            </a:r>
            <a:r>
              <a:rPr lang="it-IT" sz="2800" dirty="0" err="1" smtClean="0">
                <a:solidFill>
                  <a:srgbClr val="0000FF"/>
                </a:solidFill>
                <a:latin typeface="Arial" charset="0"/>
              </a:rPr>
              <a:t>phase</a:t>
            </a:r>
            <a:r>
              <a:rPr lang="it-IT" sz="2800" dirty="0" smtClean="0">
                <a:solidFill>
                  <a:srgbClr val="0000FF"/>
                </a:solidFill>
                <a:latin typeface="Arial" charset="0"/>
              </a:rPr>
              <a:t> </a:t>
            </a:r>
            <a:br>
              <a:rPr lang="it-IT" sz="2800" dirty="0" smtClean="0">
                <a:solidFill>
                  <a:srgbClr val="0000FF"/>
                </a:solidFill>
                <a:latin typeface="Arial" charset="0"/>
              </a:rPr>
            </a:br>
            <a:endParaRPr lang="it-IT" sz="2800" dirty="0">
              <a:solidFill>
                <a:srgbClr val="0000FF"/>
              </a:solidFill>
              <a:latin typeface="Arial" charset="0"/>
            </a:endParaRPr>
          </a:p>
        </p:txBody>
      </p:sp>
      <p:sp>
        <p:nvSpPr>
          <p:cNvPr id="3" name="Content Placeholder 2"/>
          <p:cNvSpPr>
            <a:spLocks noGrp="1"/>
          </p:cNvSpPr>
          <p:nvPr>
            <p:ph idx="1"/>
          </p:nvPr>
        </p:nvSpPr>
        <p:spPr>
          <a:xfrm>
            <a:off x="261866" y="1864880"/>
            <a:ext cx="8589172" cy="3023452"/>
          </a:xfrm>
          <a:solidFill>
            <a:srgbClr val="FDF7CE"/>
          </a:solidFill>
        </p:spPr>
        <p:txBody>
          <a:bodyPr>
            <a:noAutofit/>
          </a:bodyPr>
          <a:lstStyle/>
          <a:p>
            <a:pPr>
              <a:defRPr/>
            </a:pPr>
            <a:r>
              <a:rPr lang="en-US" sz="3600" dirty="0"/>
              <a:t>Superconducting cavities</a:t>
            </a:r>
          </a:p>
          <a:p>
            <a:pPr lvl="1">
              <a:defRPr/>
            </a:pPr>
            <a:r>
              <a:rPr lang="en-US" sz="2400" dirty="0"/>
              <a:t>The Milan-LASA team expertise is available for the ESS with a growing rate since 2013 and a stronger cooperation in the field is expected in the next years, when the engagement with the XFEL project will be accomplished</a:t>
            </a:r>
            <a:r>
              <a:rPr lang="en-US" sz="2400" dirty="0" smtClean="0"/>
              <a:t>.</a:t>
            </a:r>
          </a:p>
          <a:p>
            <a:pPr lvl="1">
              <a:defRPr/>
            </a:pPr>
            <a:r>
              <a:rPr lang="en-US" sz="2400" dirty="0" smtClean="0"/>
              <a:t>Prototype activity </a:t>
            </a:r>
            <a:r>
              <a:rPr lang="it-IT" sz="2400" dirty="0" err="1" smtClean="0"/>
              <a:t>is</a:t>
            </a:r>
            <a:r>
              <a:rPr lang="it-IT" sz="2400" dirty="0" smtClean="0"/>
              <a:t> </a:t>
            </a:r>
            <a:r>
              <a:rPr lang="it-IT" sz="2400" dirty="0" err="1" smtClean="0"/>
              <a:t>going</a:t>
            </a:r>
            <a:r>
              <a:rPr lang="it-IT" sz="2400" dirty="0" smtClean="0"/>
              <a:t> to start.</a:t>
            </a:r>
            <a:endParaRPr lang="it-IT" sz="2400" dirty="0"/>
          </a:p>
          <a:p>
            <a:pPr marL="347663" lvl="2" indent="0">
              <a:buNone/>
              <a:defRPr/>
            </a:pPr>
            <a:endParaRPr lang="en-US" sz="3600" dirty="0"/>
          </a:p>
          <a:p>
            <a:pPr>
              <a:defRPr/>
            </a:pPr>
            <a:endParaRPr lang="en-GB" sz="3600" dirty="0">
              <a:ea typeface="Times New Roman"/>
              <a:cs typeface="Times New Roman"/>
            </a:endParaRPr>
          </a:p>
        </p:txBody>
      </p:sp>
    </p:spTree>
    <p:extLst>
      <p:ext uri="{BB962C8B-B14F-4D97-AF65-F5344CB8AC3E}">
        <p14:creationId xmlns:p14="http://schemas.microsoft.com/office/powerpoint/2010/main" val="20893340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457648" y="274588"/>
            <a:ext cx="8228707" cy="665212"/>
          </a:xfrm>
        </p:spPr>
        <p:txBody>
          <a:bodyPr lIns="64286" tIns="32143" rIns="64286" bIns="32143">
            <a:normAutofit fontScale="90000"/>
          </a:bodyPr>
          <a:lstStyle/>
          <a:p>
            <a:r>
              <a:rPr lang="en-US" dirty="0">
                <a:solidFill>
                  <a:srgbClr val="FF0000"/>
                </a:solidFill>
                <a:cs typeface="Arial" charset="0"/>
              </a:rPr>
              <a:t>First </a:t>
            </a:r>
            <a:r>
              <a:rPr lang="en-US" dirty="0" smtClean="0">
                <a:solidFill>
                  <a:srgbClr val="FF0000"/>
                </a:solidFill>
                <a:cs typeface="Arial" charset="0"/>
              </a:rPr>
              <a:t>impressions of Review committee</a:t>
            </a:r>
            <a:endParaRPr lang="en-US" dirty="0">
              <a:solidFill>
                <a:srgbClr val="FF0000"/>
              </a:solidFill>
              <a:cs typeface="Arial" charset="0"/>
            </a:endParaRPr>
          </a:p>
        </p:txBody>
      </p:sp>
      <p:sp>
        <p:nvSpPr>
          <p:cNvPr id="2" name="Slide Number Placeholder 1"/>
          <p:cNvSpPr>
            <a:spLocks noGrp="1"/>
          </p:cNvSpPr>
          <p:nvPr>
            <p:ph type="sldNum" sz="quarter" idx="12"/>
          </p:nvPr>
        </p:nvSpPr>
        <p:spPr/>
        <p:txBody>
          <a:bodyPr/>
          <a:lstStyle/>
          <a:p>
            <a:fld id="{038C62C7-F79B-CD4A-A5DF-5683BBEC4A65}" type="slidenum">
              <a:rPr lang="sv-SE" smtClean="0"/>
              <a:t>23</a:t>
            </a:fld>
            <a:endParaRPr lang="sv-SE" dirty="0"/>
          </a:p>
        </p:txBody>
      </p:sp>
      <p:sp>
        <p:nvSpPr>
          <p:cNvPr id="3" name="TextBox 2"/>
          <p:cNvSpPr txBox="1"/>
          <p:nvPr/>
        </p:nvSpPr>
        <p:spPr>
          <a:xfrm>
            <a:off x="208983" y="1249023"/>
            <a:ext cx="8762618" cy="5139869"/>
          </a:xfrm>
          <a:prstGeom prst="rect">
            <a:avLst/>
          </a:prstGeom>
          <a:noFill/>
        </p:spPr>
        <p:txBody>
          <a:bodyPr wrap="square" rtlCol="0">
            <a:spAutoFit/>
          </a:bodyPr>
          <a:lstStyle/>
          <a:p>
            <a:pPr marL="285750" indent="-285750">
              <a:buFontTx/>
              <a:buChar char="-"/>
            </a:pPr>
            <a:r>
              <a:rPr lang="en-US" sz="2000" dirty="0" smtClean="0">
                <a:solidFill>
                  <a:srgbClr val="0000FF"/>
                </a:solidFill>
              </a:rPr>
              <a:t>The first ESS annual review took place at LUND the 12</a:t>
            </a:r>
            <a:r>
              <a:rPr lang="en-US" sz="2000" baseline="30000" dirty="0" smtClean="0">
                <a:solidFill>
                  <a:srgbClr val="0000FF"/>
                </a:solidFill>
              </a:rPr>
              <a:t>th</a:t>
            </a:r>
            <a:r>
              <a:rPr lang="en-US" sz="2000" dirty="0" smtClean="0">
                <a:solidFill>
                  <a:srgbClr val="0000FF"/>
                </a:solidFill>
              </a:rPr>
              <a:t>-14</a:t>
            </a:r>
            <a:r>
              <a:rPr lang="en-US" sz="2000" baseline="30000" dirty="0" smtClean="0">
                <a:solidFill>
                  <a:srgbClr val="0000FF"/>
                </a:solidFill>
              </a:rPr>
              <a:t>th</a:t>
            </a:r>
            <a:r>
              <a:rPr lang="en-US" sz="2000" dirty="0" smtClean="0">
                <a:solidFill>
                  <a:srgbClr val="0000FF"/>
                </a:solidFill>
              </a:rPr>
              <a:t> November 2013</a:t>
            </a:r>
          </a:p>
          <a:p>
            <a:pPr marL="285750" indent="-285750">
              <a:buFontTx/>
              <a:buChar char="-"/>
            </a:pPr>
            <a:r>
              <a:rPr lang="en-US" sz="2000" dirty="0" smtClean="0">
                <a:solidFill>
                  <a:srgbClr val="0000FF"/>
                </a:solidFill>
              </a:rPr>
              <a:t>Present : ESS project team, 33 members of the review team organized in 7 subcommittees and 7 observers </a:t>
            </a:r>
            <a:endParaRPr lang="en-US" sz="2000" dirty="0">
              <a:solidFill>
                <a:srgbClr val="0000FF"/>
              </a:solidFill>
            </a:endParaRPr>
          </a:p>
          <a:p>
            <a:pPr marL="285750" indent="-285750">
              <a:buFontTx/>
              <a:buChar char="-"/>
            </a:pPr>
            <a:endParaRPr lang="en-US" sz="2000" dirty="0">
              <a:solidFill>
                <a:srgbClr val="0000FF"/>
              </a:solidFill>
            </a:endParaRPr>
          </a:p>
          <a:p>
            <a:r>
              <a:rPr lang="en-US" sz="2800" b="1" dirty="0" smtClean="0">
                <a:solidFill>
                  <a:srgbClr val="0000FF"/>
                </a:solidFill>
              </a:rPr>
              <a:t>First impressions:</a:t>
            </a:r>
          </a:p>
          <a:p>
            <a:endParaRPr lang="en-US" sz="2000" dirty="0">
              <a:solidFill>
                <a:srgbClr val="0000FF"/>
              </a:solidFill>
            </a:endParaRPr>
          </a:p>
          <a:p>
            <a:pPr marL="285750" indent="-285750">
              <a:buFontTx/>
              <a:buChar char="-"/>
            </a:pPr>
            <a:r>
              <a:rPr lang="en-US" sz="2000" dirty="0" smtClean="0">
                <a:solidFill>
                  <a:srgbClr val="0000FF"/>
                </a:solidFill>
              </a:rPr>
              <a:t>The review committee congratulates the ESS team and its management for the quality of the material</a:t>
            </a:r>
            <a:r>
              <a:rPr lang="en-US" sz="2000" dirty="0">
                <a:solidFill>
                  <a:srgbClr val="0000FF"/>
                </a:solidFill>
              </a:rPr>
              <a:t> </a:t>
            </a:r>
            <a:r>
              <a:rPr lang="en-US" sz="2000" dirty="0" smtClean="0">
                <a:solidFill>
                  <a:srgbClr val="0000FF"/>
                </a:solidFill>
              </a:rPr>
              <a:t>and presentations submitted to the reviewers</a:t>
            </a:r>
          </a:p>
          <a:p>
            <a:pPr marL="285750" indent="-285750">
              <a:buFontTx/>
              <a:buChar char="-"/>
            </a:pPr>
            <a:r>
              <a:rPr lang="en-US" sz="2000" b="1" dirty="0" smtClean="0">
                <a:solidFill>
                  <a:srgbClr val="000090"/>
                </a:solidFill>
              </a:rPr>
              <a:t>The ESS is now a real project from all points of view, well shaped and well organized. </a:t>
            </a:r>
            <a:r>
              <a:rPr lang="en-US" sz="2000" b="1" dirty="0">
                <a:solidFill>
                  <a:srgbClr val="000090"/>
                </a:solidFill>
              </a:rPr>
              <a:t>ESS is now managing to the established </a:t>
            </a:r>
            <a:r>
              <a:rPr lang="en-US" sz="2000" b="1" dirty="0" smtClean="0">
                <a:solidFill>
                  <a:srgbClr val="000090"/>
                </a:solidFill>
              </a:rPr>
              <a:t>baseline.</a:t>
            </a:r>
          </a:p>
          <a:p>
            <a:pPr marL="285750" indent="-285750">
              <a:buFontTx/>
              <a:buChar char="-"/>
            </a:pPr>
            <a:r>
              <a:rPr lang="en-US" sz="2000" dirty="0" smtClean="0">
                <a:solidFill>
                  <a:srgbClr val="0000FF"/>
                </a:solidFill>
              </a:rPr>
              <a:t>A big effort was made in the last 10 months to build up an organization structure with names and clear responsibilities attached to it</a:t>
            </a:r>
          </a:p>
          <a:p>
            <a:pPr marL="285750" indent="-285750">
              <a:buFontTx/>
              <a:buChar char="-"/>
            </a:pPr>
            <a:r>
              <a:rPr lang="en-US" sz="2000" dirty="0" smtClean="0">
                <a:solidFill>
                  <a:srgbClr val="0000FF"/>
                </a:solidFill>
              </a:rPr>
              <a:t>The management of the project is strong, well determined, motivated and success oriented. The ESS overall schedule foresees first protons on target in December 2019. The cost cap has been fixed to 1.843 </a:t>
            </a:r>
            <a:r>
              <a:rPr lang="en-US" sz="2000" dirty="0" err="1" smtClean="0">
                <a:solidFill>
                  <a:srgbClr val="0000FF"/>
                </a:solidFill>
              </a:rPr>
              <a:t>Beuro</a:t>
            </a:r>
            <a:r>
              <a:rPr lang="en-US" sz="2000" dirty="0" smtClean="0">
                <a:solidFill>
                  <a:srgbClr val="0000FF"/>
                </a:solidFill>
              </a:rPr>
              <a:t> (year 2013).</a:t>
            </a:r>
          </a:p>
          <a:p>
            <a:pPr marL="285750" indent="-285750">
              <a:buFontTx/>
              <a:buChar char="-"/>
            </a:pPr>
            <a:r>
              <a:rPr lang="en-US" sz="2000" b="1" dirty="0" smtClean="0">
                <a:solidFill>
                  <a:srgbClr val="000090"/>
                </a:solidFill>
              </a:rPr>
              <a:t>ESS will start real construction work in June 2014 (ground break)</a:t>
            </a:r>
          </a:p>
        </p:txBody>
      </p:sp>
    </p:spTree>
    <p:extLst>
      <p:ext uri="{BB962C8B-B14F-4D97-AF65-F5344CB8AC3E}">
        <p14:creationId xmlns:p14="http://schemas.microsoft.com/office/powerpoint/2010/main" val="395274459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079"/>
            <a:ext cx="8229600" cy="603264"/>
          </a:xfrm>
        </p:spPr>
        <p:txBody>
          <a:bodyPr lIns="85699" tIns="42850" rIns="85699" bIns="42850">
            <a:normAutofit fontScale="90000"/>
          </a:bodyPr>
          <a:lstStyle/>
          <a:p>
            <a:r>
              <a:rPr lang="en-US" sz="3400" dirty="0" smtClean="0"/>
              <a:t>Very high level Schedule</a:t>
            </a:r>
            <a:endParaRPr lang="en-US" sz="3600" dirty="0"/>
          </a:p>
        </p:txBody>
      </p:sp>
      <p:sp>
        <p:nvSpPr>
          <p:cNvPr id="4" name="Slide Number Placeholder 3"/>
          <p:cNvSpPr>
            <a:spLocks noGrp="1"/>
          </p:cNvSpPr>
          <p:nvPr>
            <p:ph type="sldNum" sz="quarter" idx="12"/>
          </p:nvPr>
        </p:nvSpPr>
        <p:spPr>
          <a:xfrm>
            <a:off x="6386212" y="6567994"/>
            <a:ext cx="2133600" cy="365125"/>
          </a:xfrm>
        </p:spPr>
        <p:txBody>
          <a:bodyPr/>
          <a:lstStyle/>
          <a:p>
            <a:fld id="{038C62C7-F79B-CD4A-A5DF-5683BBEC4A65}" type="slidenum">
              <a:rPr lang="sv-SE" smtClean="0"/>
              <a:t>24</a:t>
            </a:fld>
            <a:endParaRPr lang="sv-SE" dirty="0"/>
          </a:p>
        </p:txBody>
      </p:sp>
      <p:cxnSp>
        <p:nvCxnSpPr>
          <p:cNvPr id="7" name="Straight Connector 6"/>
          <p:cNvCxnSpPr/>
          <p:nvPr/>
        </p:nvCxnSpPr>
        <p:spPr>
          <a:xfrm>
            <a:off x="32785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97827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357995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618163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8783314"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27911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62869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23037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88079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53121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83205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748247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132891" y="1893074"/>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860" y="1351857"/>
            <a:ext cx="821263" cy="369332"/>
          </a:xfrm>
          <a:prstGeom prst="rect">
            <a:avLst/>
          </a:prstGeom>
          <a:noFill/>
        </p:spPr>
        <p:txBody>
          <a:bodyPr wrap="square" rtlCol="0">
            <a:spAutoFit/>
          </a:bodyPr>
          <a:lstStyle/>
          <a:p>
            <a:r>
              <a:rPr lang="en-US" dirty="0" smtClean="0">
                <a:solidFill>
                  <a:schemeClr val="tx1">
                    <a:lumMod val="50000"/>
                    <a:lumOff val="50000"/>
                  </a:schemeClr>
                </a:solidFill>
              </a:rPr>
              <a:t>2010</a:t>
            </a:r>
            <a:endParaRPr lang="en-US" dirty="0">
              <a:solidFill>
                <a:schemeClr val="tx1">
                  <a:lumMod val="50000"/>
                  <a:lumOff val="50000"/>
                </a:schemeClr>
              </a:solidFill>
            </a:endParaRPr>
          </a:p>
        </p:txBody>
      </p:sp>
      <p:sp>
        <p:nvSpPr>
          <p:cNvPr id="24" name="TextBox 23"/>
          <p:cNvSpPr txBox="1"/>
          <p:nvPr/>
        </p:nvSpPr>
        <p:spPr>
          <a:xfrm>
            <a:off x="2704542" y="1351857"/>
            <a:ext cx="448234" cy="369332"/>
          </a:xfrm>
          <a:prstGeom prst="rect">
            <a:avLst/>
          </a:prstGeom>
          <a:noFill/>
        </p:spPr>
        <p:txBody>
          <a:bodyPr wrap="square" rtlCol="0">
            <a:spAutoFit/>
          </a:bodyPr>
          <a:lstStyle/>
          <a:p>
            <a:r>
              <a:rPr lang="en-US" dirty="0" smtClean="0">
                <a:solidFill>
                  <a:schemeClr val="tx1">
                    <a:lumMod val="50000"/>
                    <a:lumOff val="50000"/>
                  </a:schemeClr>
                </a:solidFill>
              </a:rPr>
              <a:t>14</a:t>
            </a:r>
            <a:endParaRPr lang="en-US" dirty="0">
              <a:solidFill>
                <a:schemeClr val="tx1">
                  <a:lumMod val="50000"/>
                  <a:lumOff val="50000"/>
                </a:schemeClr>
              </a:solidFill>
            </a:endParaRPr>
          </a:p>
        </p:txBody>
      </p:sp>
      <p:sp>
        <p:nvSpPr>
          <p:cNvPr id="25" name="TextBox 24"/>
          <p:cNvSpPr txBox="1"/>
          <p:nvPr/>
        </p:nvSpPr>
        <p:spPr>
          <a:xfrm>
            <a:off x="754458" y="1351857"/>
            <a:ext cx="448234" cy="369332"/>
          </a:xfrm>
          <a:prstGeom prst="rect">
            <a:avLst/>
          </a:prstGeom>
          <a:noFill/>
        </p:spPr>
        <p:txBody>
          <a:bodyPr wrap="square" rtlCol="0">
            <a:spAutoFit/>
          </a:bodyPr>
          <a:lstStyle/>
          <a:p>
            <a:r>
              <a:rPr lang="en-US" dirty="0" smtClean="0">
                <a:solidFill>
                  <a:schemeClr val="tx1">
                    <a:lumMod val="50000"/>
                    <a:lumOff val="50000"/>
                  </a:schemeClr>
                </a:solidFill>
              </a:rPr>
              <a:t>11</a:t>
            </a:r>
            <a:endParaRPr lang="en-US" dirty="0">
              <a:solidFill>
                <a:schemeClr val="tx1">
                  <a:lumMod val="50000"/>
                  <a:lumOff val="50000"/>
                </a:schemeClr>
              </a:solidFill>
            </a:endParaRPr>
          </a:p>
        </p:txBody>
      </p:sp>
      <p:sp>
        <p:nvSpPr>
          <p:cNvPr id="26" name="TextBox 25"/>
          <p:cNvSpPr txBox="1"/>
          <p:nvPr/>
        </p:nvSpPr>
        <p:spPr>
          <a:xfrm>
            <a:off x="1404486" y="1351857"/>
            <a:ext cx="448234" cy="369332"/>
          </a:xfrm>
          <a:prstGeom prst="rect">
            <a:avLst/>
          </a:prstGeom>
          <a:noFill/>
        </p:spPr>
        <p:txBody>
          <a:bodyPr wrap="square" rtlCol="0">
            <a:spAutoFit/>
          </a:bodyPr>
          <a:lstStyle/>
          <a:p>
            <a:r>
              <a:rPr lang="en-US" dirty="0" smtClean="0">
                <a:solidFill>
                  <a:schemeClr val="tx1">
                    <a:lumMod val="50000"/>
                    <a:lumOff val="50000"/>
                  </a:schemeClr>
                </a:solidFill>
              </a:rPr>
              <a:t>12</a:t>
            </a:r>
            <a:endParaRPr lang="en-US" dirty="0">
              <a:solidFill>
                <a:schemeClr val="tx1">
                  <a:lumMod val="50000"/>
                  <a:lumOff val="50000"/>
                </a:schemeClr>
              </a:solidFill>
            </a:endParaRPr>
          </a:p>
        </p:txBody>
      </p:sp>
      <p:sp>
        <p:nvSpPr>
          <p:cNvPr id="27" name="TextBox 26"/>
          <p:cNvSpPr txBox="1"/>
          <p:nvPr/>
        </p:nvSpPr>
        <p:spPr>
          <a:xfrm>
            <a:off x="2054514" y="1351857"/>
            <a:ext cx="448234" cy="369332"/>
          </a:xfrm>
          <a:prstGeom prst="rect">
            <a:avLst/>
          </a:prstGeom>
          <a:noFill/>
        </p:spPr>
        <p:txBody>
          <a:bodyPr wrap="square" rtlCol="0">
            <a:spAutoFit/>
          </a:bodyPr>
          <a:lstStyle/>
          <a:p>
            <a:r>
              <a:rPr lang="en-US" dirty="0" smtClean="0">
                <a:solidFill>
                  <a:schemeClr val="tx1">
                    <a:lumMod val="50000"/>
                    <a:lumOff val="50000"/>
                  </a:schemeClr>
                </a:solidFill>
              </a:rPr>
              <a:t>13</a:t>
            </a:r>
            <a:endParaRPr lang="en-US" dirty="0">
              <a:solidFill>
                <a:schemeClr val="tx1">
                  <a:lumMod val="50000"/>
                  <a:lumOff val="50000"/>
                </a:schemeClr>
              </a:solidFill>
            </a:endParaRPr>
          </a:p>
        </p:txBody>
      </p:sp>
      <p:sp>
        <p:nvSpPr>
          <p:cNvPr id="28" name="TextBox 27"/>
          <p:cNvSpPr txBox="1"/>
          <p:nvPr/>
        </p:nvSpPr>
        <p:spPr>
          <a:xfrm>
            <a:off x="3354570" y="1351403"/>
            <a:ext cx="448234" cy="369332"/>
          </a:xfrm>
          <a:prstGeom prst="rect">
            <a:avLst/>
          </a:prstGeom>
          <a:noFill/>
        </p:spPr>
        <p:txBody>
          <a:bodyPr wrap="square" rtlCol="0">
            <a:spAutoFit/>
          </a:bodyPr>
          <a:lstStyle/>
          <a:p>
            <a:r>
              <a:rPr lang="en-US" dirty="0" smtClean="0">
                <a:solidFill>
                  <a:schemeClr val="tx1">
                    <a:lumMod val="50000"/>
                    <a:lumOff val="50000"/>
                  </a:schemeClr>
                </a:solidFill>
              </a:rPr>
              <a:t>15</a:t>
            </a:r>
            <a:endParaRPr lang="en-US" dirty="0">
              <a:solidFill>
                <a:schemeClr val="tx1">
                  <a:lumMod val="50000"/>
                  <a:lumOff val="50000"/>
                </a:schemeClr>
              </a:solidFill>
            </a:endParaRPr>
          </a:p>
        </p:txBody>
      </p:sp>
      <p:sp>
        <p:nvSpPr>
          <p:cNvPr id="29" name="TextBox 28"/>
          <p:cNvSpPr txBox="1"/>
          <p:nvPr/>
        </p:nvSpPr>
        <p:spPr>
          <a:xfrm>
            <a:off x="5954682" y="1351403"/>
            <a:ext cx="448234" cy="369332"/>
          </a:xfrm>
          <a:prstGeom prst="rect">
            <a:avLst/>
          </a:prstGeom>
          <a:noFill/>
        </p:spPr>
        <p:txBody>
          <a:bodyPr wrap="square" rtlCol="0">
            <a:spAutoFit/>
          </a:bodyPr>
          <a:lstStyle/>
          <a:p>
            <a:r>
              <a:rPr lang="en-US" dirty="0" smtClean="0">
                <a:solidFill>
                  <a:schemeClr val="tx1">
                    <a:lumMod val="50000"/>
                    <a:lumOff val="50000"/>
                  </a:schemeClr>
                </a:solidFill>
              </a:rPr>
              <a:t>19</a:t>
            </a:r>
            <a:endParaRPr lang="en-US" dirty="0">
              <a:solidFill>
                <a:schemeClr val="tx1">
                  <a:lumMod val="50000"/>
                  <a:lumOff val="50000"/>
                </a:schemeClr>
              </a:solidFill>
            </a:endParaRPr>
          </a:p>
        </p:txBody>
      </p:sp>
      <p:sp>
        <p:nvSpPr>
          <p:cNvPr id="30" name="TextBox 29"/>
          <p:cNvSpPr txBox="1"/>
          <p:nvPr/>
        </p:nvSpPr>
        <p:spPr>
          <a:xfrm>
            <a:off x="4004598" y="1351403"/>
            <a:ext cx="448234" cy="369332"/>
          </a:xfrm>
          <a:prstGeom prst="rect">
            <a:avLst/>
          </a:prstGeom>
          <a:noFill/>
        </p:spPr>
        <p:txBody>
          <a:bodyPr wrap="square" rtlCol="0">
            <a:spAutoFit/>
          </a:bodyPr>
          <a:lstStyle/>
          <a:p>
            <a:r>
              <a:rPr lang="en-US" dirty="0" smtClean="0">
                <a:solidFill>
                  <a:schemeClr val="tx1">
                    <a:lumMod val="50000"/>
                    <a:lumOff val="50000"/>
                  </a:schemeClr>
                </a:solidFill>
              </a:rPr>
              <a:t>16</a:t>
            </a:r>
            <a:endParaRPr lang="en-US" dirty="0">
              <a:solidFill>
                <a:schemeClr val="tx1">
                  <a:lumMod val="50000"/>
                  <a:lumOff val="50000"/>
                </a:schemeClr>
              </a:solidFill>
            </a:endParaRPr>
          </a:p>
        </p:txBody>
      </p:sp>
      <p:sp>
        <p:nvSpPr>
          <p:cNvPr id="31" name="TextBox 30"/>
          <p:cNvSpPr txBox="1"/>
          <p:nvPr/>
        </p:nvSpPr>
        <p:spPr>
          <a:xfrm>
            <a:off x="4654626" y="1351403"/>
            <a:ext cx="448234" cy="369332"/>
          </a:xfrm>
          <a:prstGeom prst="rect">
            <a:avLst/>
          </a:prstGeom>
          <a:noFill/>
        </p:spPr>
        <p:txBody>
          <a:bodyPr wrap="square" rtlCol="0">
            <a:spAutoFit/>
          </a:bodyPr>
          <a:lstStyle/>
          <a:p>
            <a:r>
              <a:rPr lang="en-US" dirty="0" smtClean="0">
                <a:solidFill>
                  <a:schemeClr val="tx1">
                    <a:lumMod val="50000"/>
                    <a:lumOff val="50000"/>
                  </a:schemeClr>
                </a:solidFill>
              </a:rPr>
              <a:t>17</a:t>
            </a:r>
            <a:endParaRPr lang="en-US" dirty="0">
              <a:solidFill>
                <a:schemeClr val="tx1">
                  <a:lumMod val="50000"/>
                  <a:lumOff val="50000"/>
                </a:schemeClr>
              </a:solidFill>
            </a:endParaRPr>
          </a:p>
        </p:txBody>
      </p:sp>
      <p:sp>
        <p:nvSpPr>
          <p:cNvPr id="32" name="TextBox 31"/>
          <p:cNvSpPr txBox="1"/>
          <p:nvPr/>
        </p:nvSpPr>
        <p:spPr>
          <a:xfrm>
            <a:off x="5304654" y="1351403"/>
            <a:ext cx="448234" cy="369332"/>
          </a:xfrm>
          <a:prstGeom prst="rect">
            <a:avLst/>
          </a:prstGeom>
          <a:noFill/>
        </p:spPr>
        <p:txBody>
          <a:bodyPr wrap="square" rtlCol="0">
            <a:spAutoFit/>
          </a:bodyPr>
          <a:lstStyle/>
          <a:p>
            <a:r>
              <a:rPr lang="en-US" dirty="0" smtClean="0">
                <a:solidFill>
                  <a:schemeClr val="tx1">
                    <a:lumMod val="50000"/>
                    <a:lumOff val="50000"/>
                  </a:schemeClr>
                </a:solidFill>
              </a:rPr>
              <a:t>18</a:t>
            </a:r>
            <a:endParaRPr lang="en-US" dirty="0">
              <a:solidFill>
                <a:schemeClr val="tx1">
                  <a:lumMod val="50000"/>
                  <a:lumOff val="50000"/>
                </a:schemeClr>
              </a:solidFill>
            </a:endParaRPr>
          </a:p>
        </p:txBody>
      </p:sp>
      <p:sp>
        <p:nvSpPr>
          <p:cNvPr id="33" name="TextBox 32"/>
          <p:cNvSpPr txBox="1"/>
          <p:nvPr/>
        </p:nvSpPr>
        <p:spPr>
          <a:xfrm>
            <a:off x="6604710" y="1350949"/>
            <a:ext cx="448234" cy="369332"/>
          </a:xfrm>
          <a:prstGeom prst="rect">
            <a:avLst/>
          </a:prstGeom>
          <a:noFill/>
        </p:spPr>
        <p:txBody>
          <a:bodyPr wrap="square" rtlCol="0">
            <a:spAutoFit/>
          </a:bodyPr>
          <a:lstStyle/>
          <a:p>
            <a:r>
              <a:rPr lang="en-US" dirty="0" smtClean="0">
                <a:solidFill>
                  <a:schemeClr val="tx1">
                    <a:lumMod val="50000"/>
                    <a:lumOff val="50000"/>
                  </a:schemeClr>
                </a:solidFill>
              </a:rPr>
              <a:t>20</a:t>
            </a:r>
            <a:endParaRPr lang="en-US" dirty="0">
              <a:solidFill>
                <a:schemeClr val="tx1">
                  <a:lumMod val="50000"/>
                  <a:lumOff val="50000"/>
                </a:schemeClr>
              </a:solidFill>
            </a:endParaRPr>
          </a:p>
        </p:txBody>
      </p:sp>
      <p:sp>
        <p:nvSpPr>
          <p:cNvPr id="35" name="TextBox 34"/>
          <p:cNvSpPr txBox="1"/>
          <p:nvPr/>
        </p:nvSpPr>
        <p:spPr>
          <a:xfrm>
            <a:off x="7254738" y="1350949"/>
            <a:ext cx="448234" cy="369332"/>
          </a:xfrm>
          <a:prstGeom prst="rect">
            <a:avLst/>
          </a:prstGeom>
          <a:noFill/>
        </p:spPr>
        <p:txBody>
          <a:bodyPr wrap="square" rtlCol="0">
            <a:spAutoFit/>
          </a:bodyPr>
          <a:lstStyle/>
          <a:p>
            <a:r>
              <a:rPr lang="en-US" dirty="0" smtClean="0">
                <a:solidFill>
                  <a:schemeClr val="tx1">
                    <a:lumMod val="50000"/>
                    <a:lumOff val="50000"/>
                  </a:schemeClr>
                </a:solidFill>
              </a:rPr>
              <a:t>21</a:t>
            </a:r>
            <a:endParaRPr lang="en-US" dirty="0">
              <a:solidFill>
                <a:schemeClr val="tx1">
                  <a:lumMod val="50000"/>
                  <a:lumOff val="50000"/>
                </a:schemeClr>
              </a:solidFill>
            </a:endParaRPr>
          </a:p>
        </p:txBody>
      </p:sp>
      <p:sp>
        <p:nvSpPr>
          <p:cNvPr id="36" name="TextBox 35"/>
          <p:cNvSpPr txBox="1"/>
          <p:nvPr/>
        </p:nvSpPr>
        <p:spPr>
          <a:xfrm>
            <a:off x="7904766" y="1350949"/>
            <a:ext cx="448234" cy="369332"/>
          </a:xfrm>
          <a:prstGeom prst="rect">
            <a:avLst/>
          </a:prstGeom>
          <a:noFill/>
        </p:spPr>
        <p:txBody>
          <a:bodyPr wrap="square" rtlCol="0">
            <a:spAutoFit/>
          </a:bodyPr>
          <a:lstStyle/>
          <a:p>
            <a:r>
              <a:rPr lang="en-US" dirty="0">
                <a:solidFill>
                  <a:schemeClr val="tx1">
                    <a:lumMod val="50000"/>
                    <a:lumOff val="50000"/>
                  </a:schemeClr>
                </a:solidFill>
              </a:rPr>
              <a:t>2</a:t>
            </a:r>
            <a:r>
              <a:rPr lang="en-US" dirty="0" smtClean="0">
                <a:solidFill>
                  <a:schemeClr val="tx1">
                    <a:lumMod val="50000"/>
                    <a:lumOff val="50000"/>
                  </a:schemeClr>
                </a:solidFill>
              </a:rPr>
              <a:t>2</a:t>
            </a:r>
            <a:endParaRPr lang="en-US" dirty="0">
              <a:solidFill>
                <a:schemeClr val="tx1">
                  <a:lumMod val="50000"/>
                  <a:lumOff val="50000"/>
                </a:schemeClr>
              </a:solidFill>
            </a:endParaRPr>
          </a:p>
        </p:txBody>
      </p:sp>
      <p:sp>
        <p:nvSpPr>
          <p:cNvPr id="37" name="TextBox 36"/>
          <p:cNvSpPr txBox="1"/>
          <p:nvPr/>
        </p:nvSpPr>
        <p:spPr>
          <a:xfrm>
            <a:off x="8554797" y="1350949"/>
            <a:ext cx="448234" cy="369332"/>
          </a:xfrm>
          <a:prstGeom prst="rect">
            <a:avLst/>
          </a:prstGeom>
          <a:noFill/>
        </p:spPr>
        <p:txBody>
          <a:bodyPr wrap="square" rtlCol="0">
            <a:spAutoFit/>
          </a:bodyPr>
          <a:lstStyle/>
          <a:p>
            <a:r>
              <a:rPr lang="en-US" dirty="0">
                <a:solidFill>
                  <a:schemeClr val="tx1">
                    <a:lumMod val="50000"/>
                    <a:lumOff val="50000"/>
                  </a:schemeClr>
                </a:solidFill>
              </a:rPr>
              <a:t>2</a:t>
            </a:r>
            <a:r>
              <a:rPr lang="en-US" dirty="0" smtClean="0">
                <a:solidFill>
                  <a:schemeClr val="tx1">
                    <a:lumMod val="50000"/>
                    <a:lumOff val="50000"/>
                  </a:schemeClr>
                </a:solidFill>
              </a:rPr>
              <a:t>3</a:t>
            </a:r>
            <a:endParaRPr lang="en-US" dirty="0">
              <a:solidFill>
                <a:schemeClr val="tx1">
                  <a:lumMod val="50000"/>
                  <a:lumOff val="50000"/>
                </a:schemeClr>
              </a:solidFill>
            </a:endParaRPr>
          </a:p>
        </p:txBody>
      </p:sp>
      <p:sp>
        <p:nvSpPr>
          <p:cNvPr id="38" name="4-Point Star 37"/>
          <p:cNvSpPr/>
          <p:nvPr/>
        </p:nvSpPr>
        <p:spPr>
          <a:xfrm>
            <a:off x="239167" y="2185610"/>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39" name="TextBox 38"/>
          <p:cNvSpPr txBox="1"/>
          <p:nvPr/>
        </p:nvSpPr>
        <p:spPr>
          <a:xfrm>
            <a:off x="-80452" y="1725398"/>
            <a:ext cx="821263" cy="430887"/>
          </a:xfrm>
          <a:prstGeom prst="rect">
            <a:avLst/>
          </a:prstGeom>
          <a:noFill/>
          <a:ln>
            <a:noFill/>
          </a:ln>
        </p:spPr>
        <p:txBody>
          <a:bodyPr wrap="square" rtlCol="0">
            <a:spAutoFit/>
          </a:bodyPr>
          <a:lstStyle/>
          <a:p>
            <a:pPr algn="ctr"/>
            <a:r>
              <a:rPr lang="en-US" sz="1100" b="1" dirty="0" smtClean="0">
                <a:solidFill>
                  <a:srgbClr val="0000FF"/>
                </a:solidFill>
              </a:rPr>
              <a:t>ESS ADU starts</a:t>
            </a:r>
            <a:endParaRPr lang="en-US" sz="1100" b="1" dirty="0">
              <a:solidFill>
                <a:srgbClr val="0000FF"/>
              </a:solidFill>
            </a:endParaRPr>
          </a:p>
        </p:txBody>
      </p:sp>
      <p:sp>
        <p:nvSpPr>
          <p:cNvPr id="44" name="4-Point Star 43"/>
          <p:cNvSpPr/>
          <p:nvPr/>
        </p:nvSpPr>
        <p:spPr>
          <a:xfrm>
            <a:off x="2177489" y="3027667"/>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45" name="TextBox 44"/>
          <p:cNvSpPr txBox="1"/>
          <p:nvPr/>
        </p:nvSpPr>
        <p:spPr>
          <a:xfrm>
            <a:off x="1857870" y="2470234"/>
            <a:ext cx="821263" cy="600164"/>
          </a:xfrm>
          <a:prstGeom prst="rect">
            <a:avLst/>
          </a:prstGeom>
          <a:noFill/>
          <a:ln>
            <a:noFill/>
          </a:ln>
        </p:spPr>
        <p:txBody>
          <a:bodyPr wrap="square" rtlCol="0">
            <a:spAutoFit/>
          </a:bodyPr>
          <a:lstStyle/>
          <a:p>
            <a:pPr algn="ctr"/>
            <a:r>
              <a:rPr lang="en-US" sz="1100" b="1" dirty="0" smtClean="0">
                <a:solidFill>
                  <a:srgbClr val="0000FF"/>
                </a:solidFill>
              </a:rPr>
              <a:t>CM prototypes launched</a:t>
            </a:r>
            <a:endParaRPr lang="en-US" sz="1100" b="1" dirty="0">
              <a:solidFill>
                <a:srgbClr val="0000FF"/>
              </a:solidFill>
            </a:endParaRPr>
          </a:p>
        </p:txBody>
      </p:sp>
      <p:sp>
        <p:nvSpPr>
          <p:cNvPr id="47" name="4-Point Star 46"/>
          <p:cNvSpPr/>
          <p:nvPr/>
        </p:nvSpPr>
        <p:spPr>
          <a:xfrm>
            <a:off x="1624349" y="302766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48" name="TextBox 47"/>
          <p:cNvSpPr txBox="1"/>
          <p:nvPr/>
        </p:nvSpPr>
        <p:spPr>
          <a:xfrm>
            <a:off x="1304730" y="2493296"/>
            <a:ext cx="821263" cy="553998"/>
          </a:xfrm>
          <a:prstGeom prst="rect">
            <a:avLst/>
          </a:prstGeom>
          <a:noFill/>
          <a:ln>
            <a:noFill/>
          </a:ln>
        </p:spPr>
        <p:txBody>
          <a:bodyPr wrap="square" rtlCol="0">
            <a:spAutoFit/>
          </a:bodyPr>
          <a:lstStyle/>
          <a:p>
            <a:pPr algn="ctr"/>
            <a:r>
              <a:rPr lang="en-US" sz="1000" b="1" dirty="0" smtClean="0">
                <a:solidFill>
                  <a:srgbClr val="0000FF"/>
                </a:solidFill>
              </a:rPr>
              <a:t>First SC cavity ordered</a:t>
            </a:r>
            <a:endParaRPr lang="en-US" sz="1000" b="1" dirty="0">
              <a:solidFill>
                <a:srgbClr val="0000FF"/>
              </a:solidFill>
            </a:endParaRPr>
          </a:p>
        </p:txBody>
      </p:sp>
      <p:sp>
        <p:nvSpPr>
          <p:cNvPr id="49" name="4-Point Star 48"/>
          <p:cNvSpPr/>
          <p:nvPr/>
        </p:nvSpPr>
        <p:spPr>
          <a:xfrm>
            <a:off x="3964390" y="302766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50" name="TextBox 49"/>
          <p:cNvSpPr txBox="1"/>
          <p:nvPr/>
        </p:nvSpPr>
        <p:spPr>
          <a:xfrm>
            <a:off x="3644771" y="2434506"/>
            <a:ext cx="821263" cy="600164"/>
          </a:xfrm>
          <a:prstGeom prst="rect">
            <a:avLst/>
          </a:prstGeom>
          <a:noFill/>
          <a:ln>
            <a:noFill/>
          </a:ln>
        </p:spPr>
        <p:txBody>
          <a:bodyPr wrap="square" rtlCol="0">
            <a:spAutoFit/>
          </a:bodyPr>
          <a:lstStyle/>
          <a:p>
            <a:pPr algn="ctr"/>
            <a:r>
              <a:rPr lang="en-US" sz="1100" b="1" dirty="0" err="1" smtClean="0">
                <a:solidFill>
                  <a:srgbClr val="0000FF"/>
                </a:solidFill>
              </a:rPr>
              <a:t>Ellip</a:t>
            </a:r>
            <a:r>
              <a:rPr lang="en-US" sz="1100" b="1" dirty="0" smtClean="0">
                <a:solidFill>
                  <a:srgbClr val="0000FF"/>
                </a:solidFill>
              </a:rPr>
              <a:t> CM </a:t>
            </a:r>
            <a:r>
              <a:rPr lang="en-US" sz="1100" b="1" dirty="0" err="1" smtClean="0">
                <a:solidFill>
                  <a:srgbClr val="0000FF"/>
                </a:solidFill>
              </a:rPr>
              <a:t>productionlaunched</a:t>
            </a:r>
            <a:endParaRPr lang="en-US" sz="1100" b="1" dirty="0">
              <a:solidFill>
                <a:srgbClr val="0000FF"/>
              </a:solidFill>
            </a:endParaRPr>
          </a:p>
        </p:txBody>
      </p:sp>
      <p:sp>
        <p:nvSpPr>
          <p:cNvPr id="51" name="4-Point Star 50"/>
          <p:cNvSpPr/>
          <p:nvPr/>
        </p:nvSpPr>
        <p:spPr>
          <a:xfrm>
            <a:off x="5245654" y="653109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52" name="TextBox 51"/>
          <p:cNvSpPr txBox="1"/>
          <p:nvPr/>
        </p:nvSpPr>
        <p:spPr>
          <a:xfrm>
            <a:off x="4926035" y="5984968"/>
            <a:ext cx="821263" cy="600164"/>
          </a:xfrm>
          <a:prstGeom prst="rect">
            <a:avLst/>
          </a:prstGeom>
          <a:noFill/>
          <a:ln>
            <a:noFill/>
          </a:ln>
        </p:spPr>
        <p:txBody>
          <a:bodyPr wrap="square" rtlCol="0">
            <a:spAutoFit/>
          </a:bodyPr>
          <a:lstStyle/>
          <a:p>
            <a:pPr algn="ctr"/>
            <a:r>
              <a:rPr lang="en-US" sz="1100" b="1" dirty="0" smtClean="0">
                <a:solidFill>
                  <a:srgbClr val="0000FF"/>
                </a:solidFill>
              </a:rPr>
              <a:t>Early access to tunnel</a:t>
            </a:r>
            <a:endParaRPr lang="en-US" sz="1100" b="1" dirty="0">
              <a:solidFill>
                <a:srgbClr val="0000FF"/>
              </a:solidFill>
            </a:endParaRPr>
          </a:p>
        </p:txBody>
      </p:sp>
      <p:sp>
        <p:nvSpPr>
          <p:cNvPr id="53" name="4-Point Star 52"/>
          <p:cNvSpPr/>
          <p:nvPr/>
        </p:nvSpPr>
        <p:spPr>
          <a:xfrm>
            <a:off x="5762583" y="393348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54" name="TextBox 53"/>
          <p:cNvSpPr txBox="1"/>
          <p:nvPr/>
        </p:nvSpPr>
        <p:spPr>
          <a:xfrm>
            <a:off x="5442964" y="3480060"/>
            <a:ext cx="821263" cy="430887"/>
          </a:xfrm>
          <a:prstGeom prst="rect">
            <a:avLst/>
          </a:prstGeom>
          <a:noFill/>
          <a:ln>
            <a:noFill/>
          </a:ln>
        </p:spPr>
        <p:txBody>
          <a:bodyPr wrap="square" rtlCol="0">
            <a:spAutoFit/>
          </a:bodyPr>
          <a:lstStyle/>
          <a:p>
            <a:pPr algn="ctr"/>
            <a:r>
              <a:rPr lang="en-US" sz="1100" b="1" dirty="0" smtClean="0">
                <a:solidFill>
                  <a:srgbClr val="0000FF"/>
                </a:solidFill>
              </a:rPr>
              <a:t>NC </a:t>
            </a:r>
            <a:r>
              <a:rPr lang="en-US" sz="1100" b="1" dirty="0" err="1" smtClean="0">
                <a:solidFill>
                  <a:srgbClr val="0000FF"/>
                </a:solidFill>
              </a:rPr>
              <a:t>linac</a:t>
            </a:r>
            <a:r>
              <a:rPr lang="en-US" sz="1100" b="1" dirty="0" smtClean="0">
                <a:solidFill>
                  <a:srgbClr val="0000FF"/>
                </a:solidFill>
              </a:rPr>
              <a:t> ready</a:t>
            </a:r>
            <a:endParaRPr lang="en-US" sz="1100" b="1" dirty="0">
              <a:solidFill>
                <a:srgbClr val="0000FF"/>
              </a:solidFill>
            </a:endParaRPr>
          </a:p>
        </p:txBody>
      </p:sp>
      <p:sp>
        <p:nvSpPr>
          <p:cNvPr id="55" name="4-Point Star 54"/>
          <p:cNvSpPr/>
          <p:nvPr/>
        </p:nvSpPr>
        <p:spPr>
          <a:xfrm>
            <a:off x="6420620" y="302766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56" name="TextBox 55"/>
          <p:cNvSpPr txBox="1"/>
          <p:nvPr/>
        </p:nvSpPr>
        <p:spPr>
          <a:xfrm>
            <a:off x="6101001" y="2433144"/>
            <a:ext cx="821263" cy="600164"/>
          </a:xfrm>
          <a:prstGeom prst="rect">
            <a:avLst/>
          </a:prstGeom>
          <a:noFill/>
          <a:ln>
            <a:noFill/>
          </a:ln>
        </p:spPr>
        <p:txBody>
          <a:bodyPr wrap="square" rtlCol="0">
            <a:spAutoFit/>
          </a:bodyPr>
          <a:lstStyle/>
          <a:p>
            <a:pPr algn="ctr"/>
            <a:r>
              <a:rPr lang="en-US" sz="1100" b="1" dirty="0" smtClean="0">
                <a:solidFill>
                  <a:srgbClr val="0000FF"/>
                </a:solidFill>
              </a:rPr>
              <a:t>SC </a:t>
            </a:r>
            <a:r>
              <a:rPr lang="en-US" sz="1100" b="1" dirty="0" err="1" smtClean="0">
                <a:solidFill>
                  <a:srgbClr val="0000FF"/>
                </a:solidFill>
              </a:rPr>
              <a:t>linac</a:t>
            </a:r>
            <a:r>
              <a:rPr lang="en-US" sz="1100" b="1" dirty="0" smtClean="0">
                <a:solidFill>
                  <a:srgbClr val="0000FF"/>
                </a:solidFill>
              </a:rPr>
              <a:t> 570 MeV ready</a:t>
            </a:r>
            <a:endParaRPr lang="en-US" sz="1100" b="1" dirty="0">
              <a:solidFill>
                <a:srgbClr val="0000FF"/>
              </a:solidFill>
            </a:endParaRPr>
          </a:p>
        </p:txBody>
      </p:sp>
      <p:sp>
        <p:nvSpPr>
          <p:cNvPr id="57" name="4-Point Star 56"/>
          <p:cNvSpPr/>
          <p:nvPr/>
        </p:nvSpPr>
        <p:spPr>
          <a:xfrm>
            <a:off x="6537743" y="6524083"/>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58" name="TextBox 57"/>
          <p:cNvSpPr txBox="1"/>
          <p:nvPr/>
        </p:nvSpPr>
        <p:spPr>
          <a:xfrm>
            <a:off x="6218124" y="5936574"/>
            <a:ext cx="821263" cy="600164"/>
          </a:xfrm>
          <a:prstGeom prst="rect">
            <a:avLst/>
          </a:prstGeom>
          <a:noFill/>
          <a:ln>
            <a:noFill/>
          </a:ln>
        </p:spPr>
        <p:txBody>
          <a:bodyPr wrap="square" rtlCol="0">
            <a:spAutoFit/>
          </a:bodyPr>
          <a:lstStyle/>
          <a:p>
            <a:pPr algn="ctr"/>
            <a:r>
              <a:rPr lang="en-US" sz="1100" b="1" dirty="0" smtClean="0">
                <a:solidFill>
                  <a:srgbClr val="0000FF"/>
                </a:solidFill>
              </a:rPr>
              <a:t>First protons to target</a:t>
            </a:r>
            <a:endParaRPr lang="en-US" sz="1100" b="1" dirty="0">
              <a:solidFill>
                <a:srgbClr val="0000FF"/>
              </a:solidFill>
            </a:endParaRPr>
          </a:p>
        </p:txBody>
      </p:sp>
      <p:sp>
        <p:nvSpPr>
          <p:cNvPr id="59" name="4-Point Star 58"/>
          <p:cNvSpPr/>
          <p:nvPr/>
        </p:nvSpPr>
        <p:spPr>
          <a:xfrm>
            <a:off x="4540114" y="5731553"/>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60" name="TextBox 59"/>
          <p:cNvSpPr txBox="1"/>
          <p:nvPr/>
        </p:nvSpPr>
        <p:spPr>
          <a:xfrm>
            <a:off x="4220495" y="5009054"/>
            <a:ext cx="821263" cy="938719"/>
          </a:xfrm>
          <a:prstGeom prst="rect">
            <a:avLst/>
          </a:prstGeom>
          <a:noFill/>
          <a:ln>
            <a:noFill/>
          </a:ln>
        </p:spPr>
        <p:txBody>
          <a:bodyPr wrap="square" rtlCol="0">
            <a:spAutoFit/>
          </a:bodyPr>
          <a:lstStyle/>
          <a:p>
            <a:pPr algn="ctr"/>
            <a:r>
              <a:rPr lang="en-US" sz="1100" b="1" dirty="0" smtClean="0">
                <a:solidFill>
                  <a:srgbClr val="0000FF"/>
                </a:solidFill>
              </a:rPr>
              <a:t>Early access </a:t>
            </a:r>
            <a:r>
              <a:rPr lang="en-US" sz="1100" b="1" dirty="0" err="1" smtClean="0">
                <a:solidFill>
                  <a:srgbClr val="0000FF"/>
                </a:solidFill>
              </a:rPr>
              <a:t>cryo</a:t>
            </a:r>
            <a:r>
              <a:rPr lang="en-US" sz="1100" b="1" dirty="0" smtClean="0">
                <a:solidFill>
                  <a:srgbClr val="0000FF"/>
                </a:solidFill>
              </a:rPr>
              <a:t> and test buildings</a:t>
            </a:r>
            <a:endParaRPr lang="en-US" sz="1100" b="1" dirty="0">
              <a:solidFill>
                <a:srgbClr val="0000FF"/>
              </a:solidFill>
            </a:endParaRPr>
          </a:p>
        </p:txBody>
      </p:sp>
      <p:sp>
        <p:nvSpPr>
          <p:cNvPr id="61" name="4-Point Star 60"/>
          <p:cNvSpPr/>
          <p:nvPr/>
        </p:nvSpPr>
        <p:spPr>
          <a:xfrm>
            <a:off x="7677899" y="6524083"/>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62" name="TextBox 61"/>
          <p:cNvSpPr txBox="1"/>
          <p:nvPr/>
        </p:nvSpPr>
        <p:spPr>
          <a:xfrm>
            <a:off x="7358280" y="5947878"/>
            <a:ext cx="821263" cy="600164"/>
          </a:xfrm>
          <a:prstGeom prst="rect">
            <a:avLst/>
          </a:prstGeom>
          <a:noFill/>
          <a:ln>
            <a:noFill/>
          </a:ln>
        </p:spPr>
        <p:txBody>
          <a:bodyPr wrap="square" rtlCol="0">
            <a:spAutoFit/>
          </a:bodyPr>
          <a:lstStyle/>
          <a:p>
            <a:pPr algn="ctr"/>
            <a:r>
              <a:rPr lang="en-US" sz="1100" b="1" dirty="0" smtClean="0">
                <a:solidFill>
                  <a:srgbClr val="0000FF"/>
                </a:solidFill>
              </a:rPr>
              <a:t>1370 MeV protons available</a:t>
            </a:r>
            <a:endParaRPr lang="en-US" sz="1100" b="1" dirty="0">
              <a:solidFill>
                <a:srgbClr val="0000FF"/>
              </a:solidFill>
            </a:endParaRPr>
          </a:p>
        </p:txBody>
      </p:sp>
      <p:sp>
        <p:nvSpPr>
          <p:cNvPr id="63" name="4-Point Star 62"/>
          <p:cNvSpPr/>
          <p:nvPr/>
        </p:nvSpPr>
        <p:spPr>
          <a:xfrm>
            <a:off x="8371213" y="6524083"/>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64" name="TextBox 63"/>
          <p:cNvSpPr txBox="1"/>
          <p:nvPr/>
        </p:nvSpPr>
        <p:spPr>
          <a:xfrm>
            <a:off x="8051594" y="5947424"/>
            <a:ext cx="821263" cy="600164"/>
          </a:xfrm>
          <a:prstGeom prst="rect">
            <a:avLst/>
          </a:prstGeom>
          <a:noFill/>
          <a:ln>
            <a:noFill/>
          </a:ln>
        </p:spPr>
        <p:txBody>
          <a:bodyPr wrap="square" rtlCol="0">
            <a:spAutoFit/>
          </a:bodyPr>
          <a:lstStyle/>
          <a:p>
            <a:pPr algn="ctr"/>
            <a:r>
              <a:rPr lang="en-US" sz="1100" b="1" dirty="0" smtClean="0">
                <a:solidFill>
                  <a:srgbClr val="0000FF"/>
                </a:solidFill>
              </a:rPr>
              <a:t>2 </a:t>
            </a:r>
            <a:r>
              <a:rPr lang="en-US" sz="1100" b="1" dirty="0" err="1" smtClean="0">
                <a:solidFill>
                  <a:srgbClr val="0000FF"/>
                </a:solidFill>
              </a:rPr>
              <a:t>GeV</a:t>
            </a:r>
            <a:r>
              <a:rPr lang="en-US" sz="1100" b="1" dirty="0" smtClean="0">
                <a:solidFill>
                  <a:srgbClr val="0000FF"/>
                </a:solidFill>
              </a:rPr>
              <a:t> protons available</a:t>
            </a:r>
            <a:endParaRPr lang="en-US" sz="1100" b="1" dirty="0">
              <a:solidFill>
                <a:srgbClr val="0000FF"/>
              </a:solidFill>
            </a:endParaRPr>
          </a:p>
        </p:txBody>
      </p:sp>
      <p:sp>
        <p:nvSpPr>
          <p:cNvPr id="65" name="4-Point Star 64"/>
          <p:cNvSpPr/>
          <p:nvPr/>
        </p:nvSpPr>
        <p:spPr>
          <a:xfrm>
            <a:off x="2941357" y="393348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66" name="TextBox 65"/>
          <p:cNvSpPr txBox="1"/>
          <p:nvPr/>
        </p:nvSpPr>
        <p:spPr>
          <a:xfrm>
            <a:off x="2621738" y="3351630"/>
            <a:ext cx="821263" cy="600164"/>
          </a:xfrm>
          <a:prstGeom prst="rect">
            <a:avLst/>
          </a:prstGeom>
          <a:noFill/>
          <a:ln>
            <a:noFill/>
          </a:ln>
        </p:spPr>
        <p:txBody>
          <a:bodyPr wrap="square" rtlCol="0">
            <a:spAutoFit/>
          </a:bodyPr>
          <a:lstStyle/>
          <a:p>
            <a:pPr algn="ctr"/>
            <a:r>
              <a:rPr lang="en-US" sz="1100" b="1" dirty="0" smtClean="0">
                <a:solidFill>
                  <a:srgbClr val="0000FF"/>
                </a:solidFill>
              </a:rPr>
              <a:t>NC and FE IK contracts  </a:t>
            </a:r>
            <a:endParaRPr lang="en-US" sz="1100" b="1" dirty="0">
              <a:solidFill>
                <a:srgbClr val="0000FF"/>
              </a:solidFill>
            </a:endParaRPr>
          </a:p>
        </p:txBody>
      </p:sp>
      <p:sp>
        <p:nvSpPr>
          <p:cNvPr id="67" name="4-Point Star 66"/>
          <p:cNvSpPr/>
          <p:nvPr/>
        </p:nvSpPr>
        <p:spPr>
          <a:xfrm>
            <a:off x="3176070" y="302766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68" name="TextBox 67"/>
          <p:cNvSpPr txBox="1"/>
          <p:nvPr/>
        </p:nvSpPr>
        <p:spPr>
          <a:xfrm>
            <a:off x="2856451" y="2457568"/>
            <a:ext cx="821263" cy="600164"/>
          </a:xfrm>
          <a:prstGeom prst="rect">
            <a:avLst/>
          </a:prstGeom>
          <a:noFill/>
          <a:ln>
            <a:noFill/>
          </a:ln>
        </p:spPr>
        <p:txBody>
          <a:bodyPr wrap="square" rtlCol="0">
            <a:spAutoFit/>
          </a:bodyPr>
          <a:lstStyle/>
          <a:p>
            <a:pPr algn="ctr"/>
            <a:r>
              <a:rPr lang="en-US" sz="1100" b="1" dirty="0" smtClean="0">
                <a:solidFill>
                  <a:srgbClr val="0000FF"/>
                </a:solidFill>
              </a:rPr>
              <a:t>Spoke CM prototype available</a:t>
            </a:r>
            <a:endParaRPr lang="en-US" sz="1100" b="1" dirty="0">
              <a:solidFill>
                <a:srgbClr val="0000FF"/>
              </a:solidFill>
            </a:endParaRPr>
          </a:p>
        </p:txBody>
      </p:sp>
      <p:sp>
        <p:nvSpPr>
          <p:cNvPr id="69" name="4-Point Star 68"/>
          <p:cNvSpPr/>
          <p:nvPr/>
        </p:nvSpPr>
        <p:spPr>
          <a:xfrm>
            <a:off x="2647382" y="2185610"/>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70" name="TextBox 69"/>
          <p:cNvSpPr txBox="1"/>
          <p:nvPr/>
        </p:nvSpPr>
        <p:spPr>
          <a:xfrm>
            <a:off x="2245450" y="1799574"/>
            <a:ext cx="821263" cy="430887"/>
          </a:xfrm>
          <a:prstGeom prst="rect">
            <a:avLst/>
          </a:prstGeom>
          <a:noFill/>
          <a:ln>
            <a:noFill/>
          </a:ln>
        </p:spPr>
        <p:txBody>
          <a:bodyPr wrap="square" rtlCol="0">
            <a:spAutoFit/>
          </a:bodyPr>
          <a:lstStyle/>
          <a:p>
            <a:pPr algn="ctr"/>
            <a:r>
              <a:rPr lang="en-US" sz="1100" b="1" dirty="0" smtClean="0">
                <a:solidFill>
                  <a:srgbClr val="0000FF"/>
                </a:solidFill>
              </a:rPr>
              <a:t>Redesign approved</a:t>
            </a:r>
            <a:endParaRPr lang="en-US" sz="1100" b="1" dirty="0">
              <a:solidFill>
                <a:srgbClr val="0000FF"/>
              </a:solidFill>
            </a:endParaRPr>
          </a:p>
        </p:txBody>
      </p:sp>
      <p:sp>
        <p:nvSpPr>
          <p:cNvPr id="71" name="4-Point Star 70"/>
          <p:cNvSpPr/>
          <p:nvPr/>
        </p:nvSpPr>
        <p:spPr>
          <a:xfrm>
            <a:off x="3528373" y="4843370"/>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72" name="TextBox 71"/>
          <p:cNvSpPr txBox="1"/>
          <p:nvPr/>
        </p:nvSpPr>
        <p:spPr>
          <a:xfrm>
            <a:off x="3208754" y="4256088"/>
            <a:ext cx="821263" cy="600164"/>
          </a:xfrm>
          <a:prstGeom prst="rect">
            <a:avLst/>
          </a:prstGeom>
          <a:noFill/>
          <a:ln>
            <a:noFill/>
          </a:ln>
        </p:spPr>
        <p:txBody>
          <a:bodyPr wrap="square" rtlCol="0">
            <a:spAutoFit/>
          </a:bodyPr>
          <a:lstStyle/>
          <a:p>
            <a:pPr algn="ctr"/>
            <a:r>
              <a:rPr lang="en-US" sz="1100" b="1" dirty="0" smtClean="0">
                <a:solidFill>
                  <a:srgbClr val="0000FF"/>
                </a:solidFill>
              </a:rPr>
              <a:t>Prototype IOT tubes  delivered </a:t>
            </a:r>
            <a:endParaRPr lang="en-US" sz="1100" b="1" dirty="0">
              <a:solidFill>
                <a:srgbClr val="0000FF"/>
              </a:solidFill>
            </a:endParaRPr>
          </a:p>
        </p:txBody>
      </p:sp>
      <p:sp>
        <p:nvSpPr>
          <p:cNvPr id="73" name="4-Point Star 72"/>
          <p:cNvSpPr/>
          <p:nvPr/>
        </p:nvSpPr>
        <p:spPr>
          <a:xfrm>
            <a:off x="4527421" y="3933487"/>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74" name="TextBox 73"/>
          <p:cNvSpPr txBox="1"/>
          <p:nvPr/>
        </p:nvSpPr>
        <p:spPr>
          <a:xfrm>
            <a:off x="4207802" y="3326752"/>
            <a:ext cx="821263" cy="600164"/>
          </a:xfrm>
          <a:prstGeom prst="rect">
            <a:avLst/>
          </a:prstGeom>
          <a:noFill/>
          <a:ln>
            <a:noFill/>
          </a:ln>
        </p:spPr>
        <p:txBody>
          <a:bodyPr wrap="square" rtlCol="0">
            <a:spAutoFit/>
          </a:bodyPr>
          <a:lstStyle/>
          <a:p>
            <a:pPr algn="ctr"/>
            <a:r>
              <a:rPr lang="en-US" sz="1100" b="1" dirty="0" smtClean="0">
                <a:solidFill>
                  <a:srgbClr val="0000FF"/>
                </a:solidFill>
              </a:rPr>
              <a:t>Injector test at </a:t>
            </a:r>
            <a:r>
              <a:rPr lang="en-US" sz="1100" b="1" dirty="0" err="1" smtClean="0">
                <a:solidFill>
                  <a:srgbClr val="0000FF"/>
                </a:solidFill>
              </a:rPr>
              <a:t>Saclay</a:t>
            </a:r>
            <a:endParaRPr lang="en-US" sz="1100" b="1" dirty="0">
              <a:solidFill>
                <a:srgbClr val="0000FF"/>
              </a:solidFill>
            </a:endParaRPr>
          </a:p>
        </p:txBody>
      </p:sp>
      <p:sp>
        <p:nvSpPr>
          <p:cNvPr id="75" name="4-Point Star 74"/>
          <p:cNvSpPr/>
          <p:nvPr/>
        </p:nvSpPr>
        <p:spPr>
          <a:xfrm>
            <a:off x="5373602" y="4843370"/>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76" name="TextBox 75"/>
          <p:cNvSpPr txBox="1"/>
          <p:nvPr/>
        </p:nvSpPr>
        <p:spPr>
          <a:xfrm>
            <a:off x="5053983" y="4266544"/>
            <a:ext cx="821263" cy="600164"/>
          </a:xfrm>
          <a:prstGeom prst="rect">
            <a:avLst/>
          </a:prstGeom>
          <a:noFill/>
          <a:ln>
            <a:noFill/>
          </a:ln>
        </p:spPr>
        <p:txBody>
          <a:bodyPr wrap="square" rtlCol="0">
            <a:spAutoFit/>
          </a:bodyPr>
          <a:lstStyle/>
          <a:p>
            <a:pPr algn="ctr"/>
            <a:r>
              <a:rPr lang="en-US" sz="1100" b="1" dirty="0" smtClean="0">
                <a:solidFill>
                  <a:srgbClr val="0000FF"/>
                </a:solidFill>
              </a:rPr>
              <a:t>Decision IOT or klystrons</a:t>
            </a:r>
            <a:endParaRPr lang="en-US" sz="1100" b="1" dirty="0">
              <a:solidFill>
                <a:srgbClr val="0000FF"/>
              </a:solidFill>
            </a:endParaRPr>
          </a:p>
        </p:txBody>
      </p:sp>
      <p:sp>
        <p:nvSpPr>
          <p:cNvPr id="77" name="4-Point Star 76"/>
          <p:cNvSpPr/>
          <p:nvPr/>
        </p:nvSpPr>
        <p:spPr>
          <a:xfrm>
            <a:off x="5914983" y="5731553"/>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78" name="TextBox 77"/>
          <p:cNvSpPr txBox="1"/>
          <p:nvPr/>
        </p:nvSpPr>
        <p:spPr>
          <a:xfrm>
            <a:off x="5595364" y="5302096"/>
            <a:ext cx="821263" cy="430887"/>
          </a:xfrm>
          <a:prstGeom prst="rect">
            <a:avLst/>
          </a:prstGeom>
          <a:noFill/>
          <a:ln>
            <a:noFill/>
          </a:ln>
        </p:spPr>
        <p:txBody>
          <a:bodyPr wrap="square" rtlCol="0">
            <a:spAutoFit/>
          </a:bodyPr>
          <a:lstStyle/>
          <a:p>
            <a:pPr algn="ctr"/>
            <a:r>
              <a:rPr lang="en-US" sz="1100" b="1" dirty="0" err="1" smtClean="0">
                <a:solidFill>
                  <a:srgbClr val="0000FF"/>
                </a:solidFill>
              </a:rPr>
              <a:t>Cryoplant</a:t>
            </a:r>
            <a:r>
              <a:rPr lang="en-US" sz="1100" b="1" dirty="0" smtClean="0">
                <a:solidFill>
                  <a:srgbClr val="0000FF"/>
                </a:solidFill>
              </a:rPr>
              <a:t> ready</a:t>
            </a:r>
            <a:endParaRPr lang="en-US" sz="1100" b="1" dirty="0">
              <a:solidFill>
                <a:srgbClr val="0000FF"/>
              </a:solidFill>
            </a:endParaRPr>
          </a:p>
        </p:txBody>
      </p:sp>
      <p:cxnSp>
        <p:nvCxnSpPr>
          <p:cNvPr id="80" name="Straight Connector 79"/>
          <p:cNvCxnSpPr/>
          <p:nvPr/>
        </p:nvCxnSpPr>
        <p:spPr>
          <a:xfrm>
            <a:off x="2929598" y="1893638"/>
            <a:ext cx="0" cy="4820883"/>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a:stCxn id="38" idx="3"/>
            <a:endCxn id="69" idx="1"/>
          </p:cNvCxnSpPr>
          <p:nvPr/>
        </p:nvCxnSpPr>
        <p:spPr>
          <a:xfrm>
            <a:off x="416967" y="2261810"/>
            <a:ext cx="223041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a:off x="552664" y="3113290"/>
            <a:ext cx="781854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Straight Connector 85"/>
          <p:cNvCxnSpPr>
            <a:endCxn id="53" idx="1"/>
          </p:cNvCxnSpPr>
          <p:nvPr/>
        </p:nvCxnSpPr>
        <p:spPr>
          <a:xfrm>
            <a:off x="754458" y="4009687"/>
            <a:ext cx="50081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a:off x="1734886" y="4926748"/>
            <a:ext cx="663632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a:off x="2150911" y="5808207"/>
            <a:ext cx="445785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a:off x="3996607" y="6607297"/>
            <a:ext cx="4457853" cy="0"/>
          </a:xfrm>
          <a:prstGeom prst="line">
            <a:avLst/>
          </a:prstGeom>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2907494" y="2044514"/>
            <a:ext cx="2254446" cy="369332"/>
          </a:xfrm>
          <a:prstGeom prst="rect">
            <a:avLst/>
          </a:prstGeom>
          <a:noFill/>
          <a:ln>
            <a:noFill/>
          </a:ln>
        </p:spPr>
        <p:txBody>
          <a:bodyPr wrap="square" rtlCol="0">
            <a:spAutoFit/>
          </a:bodyPr>
          <a:lstStyle/>
          <a:p>
            <a:r>
              <a:rPr lang="en-US" dirty="0" smtClean="0">
                <a:solidFill>
                  <a:schemeClr val="tx1">
                    <a:lumMod val="50000"/>
                    <a:lumOff val="50000"/>
                  </a:schemeClr>
                </a:solidFill>
              </a:rPr>
              <a:t>Conceptual Design</a:t>
            </a:r>
            <a:endParaRPr lang="en-US" dirty="0">
              <a:solidFill>
                <a:schemeClr val="tx1">
                  <a:lumMod val="50000"/>
                  <a:lumOff val="50000"/>
                </a:schemeClr>
              </a:solidFill>
            </a:endParaRPr>
          </a:p>
        </p:txBody>
      </p:sp>
      <p:sp>
        <p:nvSpPr>
          <p:cNvPr id="94" name="TextBox 93"/>
          <p:cNvSpPr txBox="1"/>
          <p:nvPr/>
        </p:nvSpPr>
        <p:spPr>
          <a:xfrm>
            <a:off x="8341468" y="2893350"/>
            <a:ext cx="755635" cy="369332"/>
          </a:xfrm>
          <a:prstGeom prst="rect">
            <a:avLst/>
          </a:prstGeom>
          <a:noFill/>
          <a:ln>
            <a:noFill/>
          </a:ln>
        </p:spPr>
        <p:txBody>
          <a:bodyPr wrap="square" rtlCol="0">
            <a:spAutoFit/>
          </a:bodyPr>
          <a:lstStyle/>
          <a:p>
            <a:r>
              <a:rPr lang="en-US" dirty="0" smtClean="0">
                <a:solidFill>
                  <a:schemeClr val="tx1">
                    <a:lumMod val="50000"/>
                    <a:lumOff val="50000"/>
                  </a:schemeClr>
                </a:solidFill>
              </a:rPr>
              <a:t>SC RF</a:t>
            </a:r>
            <a:endParaRPr lang="en-US" dirty="0">
              <a:solidFill>
                <a:schemeClr val="tx1">
                  <a:lumMod val="50000"/>
                  <a:lumOff val="50000"/>
                </a:schemeClr>
              </a:solidFill>
            </a:endParaRPr>
          </a:p>
        </p:txBody>
      </p:sp>
      <p:sp>
        <p:nvSpPr>
          <p:cNvPr id="95" name="TextBox 94"/>
          <p:cNvSpPr txBox="1"/>
          <p:nvPr/>
        </p:nvSpPr>
        <p:spPr>
          <a:xfrm>
            <a:off x="6066320" y="3814160"/>
            <a:ext cx="986624" cy="369332"/>
          </a:xfrm>
          <a:prstGeom prst="rect">
            <a:avLst/>
          </a:prstGeom>
          <a:noFill/>
          <a:ln>
            <a:noFill/>
          </a:ln>
        </p:spPr>
        <p:txBody>
          <a:bodyPr wrap="square" rtlCol="0">
            <a:spAutoFit/>
          </a:bodyPr>
          <a:lstStyle/>
          <a:p>
            <a:r>
              <a:rPr lang="en-US" dirty="0" smtClean="0">
                <a:solidFill>
                  <a:schemeClr val="tx1">
                    <a:lumMod val="50000"/>
                    <a:lumOff val="50000"/>
                  </a:schemeClr>
                </a:solidFill>
              </a:rPr>
              <a:t>NC </a:t>
            </a:r>
            <a:r>
              <a:rPr lang="en-US" dirty="0" err="1" smtClean="0">
                <a:solidFill>
                  <a:schemeClr val="tx1">
                    <a:lumMod val="50000"/>
                    <a:lumOff val="50000"/>
                  </a:schemeClr>
                </a:solidFill>
              </a:rPr>
              <a:t>linac</a:t>
            </a:r>
            <a:endParaRPr lang="en-US" dirty="0">
              <a:solidFill>
                <a:schemeClr val="tx1">
                  <a:lumMod val="50000"/>
                  <a:lumOff val="50000"/>
                </a:schemeClr>
              </a:solidFill>
            </a:endParaRPr>
          </a:p>
        </p:txBody>
      </p:sp>
      <p:sp>
        <p:nvSpPr>
          <p:cNvPr id="96" name="TextBox 95"/>
          <p:cNvSpPr txBox="1"/>
          <p:nvPr/>
        </p:nvSpPr>
        <p:spPr>
          <a:xfrm>
            <a:off x="8438429" y="4730324"/>
            <a:ext cx="755635" cy="369332"/>
          </a:xfrm>
          <a:prstGeom prst="rect">
            <a:avLst/>
          </a:prstGeom>
          <a:noFill/>
          <a:ln>
            <a:noFill/>
          </a:ln>
        </p:spPr>
        <p:txBody>
          <a:bodyPr wrap="square" rtlCol="0">
            <a:spAutoFit/>
          </a:bodyPr>
          <a:lstStyle/>
          <a:p>
            <a:r>
              <a:rPr lang="en-US" dirty="0" smtClean="0">
                <a:solidFill>
                  <a:schemeClr val="tx1">
                    <a:lumMod val="50000"/>
                    <a:lumOff val="50000"/>
                  </a:schemeClr>
                </a:solidFill>
              </a:rPr>
              <a:t>RF</a:t>
            </a:r>
            <a:endParaRPr lang="en-US" dirty="0">
              <a:solidFill>
                <a:schemeClr val="tx1">
                  <a:lumMod val="50000"/>
                  <a:lumOff val="50000"/>
                </a:schemeClr>
              </a:solidFill>
            </a:endParaRPr>
          </a:p>
        </p:txBody>
      </p:sp>
      <p:sp>
        <p:nvSpPr>
          <p:cNvPr id="97" name="TextBox 96"/>
          <p:cNvSpPr txBox="1"/>
          <p:nvPr/>
        </p:nvSpPr>
        <p:spPr>
          <a:xfrm>
            <a:off x="6723791" y="5600025"/>
            <a:ext cx="1339562" cy="369332"/>
          </a:xfrm>
          <a:prstGeom prst="rect">
            <a:avLst/>
          </a:prstGeom>
          <a:noFill/>
          <a:ln>
            <a:noFill/>
          </a:ln>
        </p:spPr>
        <p:txBody>
          <a:bodyPr wrap="square" rtlCol="0">
            <a:spAutoFit/>
          </a:bodyPr>
          <a:lstStyle/>
          <a:p>
            <a:r>
              <a:rPr lang="en-US" dirty="0" smtClean="0">
                <a:solidFill>
                  <a:schemeClr val="tx1">
                    <a:lumMod val="50000"/>
                    <a:lumOff val="50000"/>
                  </a:schemeClr>
                </a:solidFill>
              </a:rPr>
              <a:t>Cryogenics</a:t>
            </a:r>
          </a:p>
        </p:txBody>
      </p:sp>
      <p:sp>
        <p:nvSpPr>
          <p:cNvPr id="98" name="TextBox 97"/>
          <p:cNvSpPr txBox="1"/>
          <p:nvPr/>
        </p:nvSpPr>
        <p:spPr>
          <a:xfrm>
            <a:off x="917193" y="6385924"/>
            <a:ext cx="3079414" cy="369332"/>
          </a:xfrm>
          <a:prstGeom prst="rect">
            <a:avLst/>
          </a:prstGeom>
          <a:noFill/>
          <a:ln>
            <a:noFill/>
          </a:ln>
        </p:spPr>
        <p:txBody>
          <a:bodyPr wrap="square" rtlCol="0">
            <a:spAutoFit/>
          </a:bodyPr>
          <a:lstStyle/>
          <a:p>
            <a:r>
              <a:rPr lang="en-US" dirty="0" smtClean="0">
                <a:solidFill>
                  <a:schemeClr val="tx1">
                    <a:lumMod val="50000"/>
                    <a:lumOff val="50000"/>
                  </a:schemeClr>
                </a:solidFill>
              </a:rPr>
              <a:t>Services, installation and com.</a:t>
            </a:r>
          </a:p>
        </p:txBody>
      </p:sp>
      <p:sp>
        <p:nvSpPr>
          <p:cNvPr id="99" name="4-Point Star 98"/>
          <p:cNvSpPr/>
          <p:nvPr/>
        </p:nvSpPr>
        <p:spPr>
          <a:xfrm>
            <a:off x="5373135" y="3032184"/>
            <a:ext cx="177800" cy="152400"/>
          </a:xfrm>
          <a:prstGeom prst="star4">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100" name="TextBox 99"/>
          <p:cNvSpPr txBox="1"/>
          <p:nvPr/>
        </p:nvSpPr>
        <p:spPr>
          <a:xfrm>
            <a:off x="5053516" y="2455358"/>
            <a:ext cx="821263" cy="600164"/>
          </a:xfrm>
          <a:prstGeom prst="rect">
            <a:avLst/>
          </a:prstGeom>
          <a:noFill/>
          <a:ln>
            <a:noFill/>
          </a:ln>
        </p:spPr>
        <p:txBody>
          <a:bodyPr wrap="square" rtlCol="0">
            <a:spAutoFit/>
          </a:bodyPr>
          <a:lstStyle/>
          <a:p>
            <a:pPr algn="ctr"/>
            <a:r>
              <a:rPr lang="en-US" sz="1100" b="1" dirty="0" smtClean="0">
                <a:solidFill>
                  <a:srgbClr val="0000FF"/>
                </a:solidFill>
              </a:rPr>
              <a:t>Decision on </a:t>
            </a:r>
          </a:p>
          <a:p>
            <a:pPr algn="ctr"/>
            <a:r>
              <a:rPr lang="en-US" sz="1100" b="1" dirty="0" smtClean="0">
                <a:solidFill>
                  <a:srgbClr val="0000FF"/>
                </a:solidFill>
              </a:rPr>
              <a:t>Scope</a:t>
            </a:r>
            <a:endParaRPr lang="en-US" sz="1100" b="1" dirty="0">
              <a:solidFill>
                <a:srgbClr val="0000FF"/>
              </a:solidFill>
            </a:endParaRPr>
          </a:p>
        </p:txBody>
      </p:sp>
      <p:sp>
        <p:nvSpPr>
          <p:cNvPr id="83" name="4-Point Star 82"/>
          <p:cNvSpPr/>
          <p:nvPr/>
        </p:nvSpPr>
        <p:spPr>
          <a:xfrm>
            <a:off x="2928197" y="4842916"/>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85" name="TextBox 84"/>
          <p:cNvSpPr txBox="1"/>
          <p:nvPr/>
        </p:nvSpPr>
        <p:spPr>
          <a:xfrm>
            <a:off x="2608578" y="4255634"/>
            <a:ext cx="821263" cy="600164"/>
          </a:xfrm>
          <a:prstGeom prst="rect">
            <a:avLst/>
          </a:prstGeom>
          <a:noFill/>
          <a:ln>
            <a:noFill/>
          </a:ln>
        </p:spPr>
        <p:txBody>
          <a:bodyPr wrap="square" rtlCol="0">
            <a:spAutoFit/>
          </a:bodyPr>
          <a:lstStyle/>
          <a:p>
            <a:pPr algn="ctr"/>
            <a:r>
              <a:rPr lang="en-US" sz="1100" b="1" dirty="0" smtClean="0">
                <a:solidFill>
                  <a:srgbClr val="0000FF"/>
                </a:solidFill>
              </a:rPr>
              <a:t>Klystrons and IOTs ordered </a:t>
            </a:r>
            <a:endParaRPr lang="en-US" sz="1100" b="1" dirty="0">
              <a:solidFill>
                <a:srgbClr val="0000FF"/>
              </a:solidFill>
            </a:endParaRPr>
          </a:p>
        </p:txBody>
      </p:sp>
      <p:sp>
        <p:nvSpPr>
          <p:cNvPr id="87" name="4-Point Star 86"/>
          <p:cNvSpPr/>
          <p:nvPr/>
        </p:nvSpPr>
        <p:spPr>
          <a:xfrm>
            <a:off x="6219150" y="4842246"/>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88" name="TextBox 87"/>
          <p:cNvSpPr txBox="1"/>
          <p:nvPr/>
        </p:nvSpPr>
        <p:spPr>
          <a:xfrm>
            <a:off x="5899531" y="4254964"/>
            <a:ext cx="821263" cy="600164"/>
          </a:xfrm>
          <a:prstGeom prst="rect">
            <a:avLst/>
          </a:prstGeom>
          <a:noFill/>
          <a:ln>
            <a:noFill/>
          </a:ln>
        </p:spPr>
        <p:txBody>
          <a:bodyPr wrap="square" rtlCol="0">
            <a:spAutoFit/>
          </a:bodyPr>
          <a:lstStyle/>
          <a:p>
            <a:pPr algn="ctr"/>
            <a:r>
              <a:rPr lang="en-US" sz="1100" b="1" dirty="0" smtClean="0">
                <a:solidFill>
                  <a:srgbClr val="0000FF"/>
                </a:solidFill>
              </a:rPr>
              <a:t>RF for medium beta ready</a:t>
            </a:r>
            <a:endParaRPr lang="en-US" sz="1100" b="1" dirty="0">
              <a:solidFill>
                <a:srgbClr val="0000FF"/>
              </a:solidFill>
            </a:endParaRPr>
          </a:p>
        </p:txBody>
      </p:sp>
      <p:sp>
        <p:nvSpPr>
          <p:cNvPr id="90" name="4-Point Star 89"/>
          <p:cNvSpPr/>
          <p:nvPr/>
        </p:nvSpPr>
        <p:spPr>
          <a:xfrm>
            <a:off x="7147452" y="4830488"/>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101" name="TextBox 100"/>
          <p:cNvSpPr txBox="1"/>
          <p:nvPr/>
        </p:nvSpPr>
        <p:spPr>
          <a:xfrm>
            <a:off x="6827833" y="4407818"/>
            <a:ext cx="821263" cy="430887"/>
          </a:xfrm>
          <a:prstGeom prst="rect">
            <a:avLst/>
          </a:prstGeom>
          <a:noFill/>
          <a:ln>
            <a:noFill/>
          </a:ln>
        </p:spPr>
        <p:txBody>
          <a:bodyPr wrap="square" rtlCol="0">
            <a:spAutoFit/>
          </a:bodyPr>
          <a:lstStyle/>
          <a:p>
            <a:pPr algn="ctr"/>
            <a:r>
              <a:rPr lang="en-US" sz="1100" b="1" dirty="0" smtClean="0">
                <a:solidFill>
                  <a:srgbClr val="0000FF"/>
                </a:solidFill>
              </a:rPr>
              <a:t>RF for High beta ready</a:t>
            </a:r>
            <a:endParaRPr lang="en-US" sz="1100" b="1" dirty="0">
              <a:solidFill>
                <a:srgbClr val="0000FF"/>
              </a:solidFill>
            </a:endParaRPr>
          </a:p>
        </p:txBody>
      </p:sp>
      <p:sp>
        <p:nvSpPr>
          <p:cNvPr id="102" name="4-Point Star 101"/>
          <p:cNvSpPr/>
          <p:nvPr/>
        </p:nvSpPr>
        <p:spPr>
          <a:xfrm>
            <a:off x="3586234" y="5724312"/>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103" name="TextBox 102"/>
          <p:cNvSpPr txBox="1"/>
          <p:nvPr/>
        </p:nvSpPr>
        <p:spPr>
          <a:xfrm>
            <a:off x="3266615" y="5137030"/>
            <a:ext cx="821263" cy="600164"/>
          </a:xfrm>
          <a:prstGeom prst="rect">
            <a:avLst/>
          </a:prstGeom>
          <a:noFill/>
          <a:ln>
            <a:noFill/>
          </a:ln>
        </p:spPr>
        <p:txBody>
          <a:bodyPr wrap="square" rtlCol="0">
            <a:spAutoFit/>
          </a:bodyPr>
          <a:lstStyle/>
          <a:p>
            <a:pPr algn="ctr"/>
            <a:r>
              <a:rPr lang="en-US" sz="1100" b="1" dirty="0" err="1" smtClean="0">
                <a:solidFill>
                  <a:srgbClr val="0000FF"/>
                </a:solidFill>
              </a:rPr>
              <a:t>Acc</a:t>
            </a:r>
            <a:r>
              <a:rPr lang="en-US" sz="1100" b="1" dirty="0" smtClean="0">
                <a:solidFill>
                  <a:srgbClr val="0000FF"/>
                </a:solidFill>
              </a:rPr>
              <a:t> </a:t>
            </a:r>
            <a:r>
              <a:rPr lang="en-US" sz="1100" b="1" dirty="0" err="1" smtClean="0">
                <a:solidFill>
                  <a:srgbClr val="0000FF"/>
                </a:solidFill>
              </a:rPr>
              <a:t>cryoplant</a:t>
            </a:r>
            <a:r>
              <a:rPr lang="en-US" sz="1100" b="1" dirty="0" smtClean="0">
                <a:solidFill>
                  <a:srgbClr val="0000FF"/>
                </a:solidFill>
              </a:rPr>
              <a:t> ordered</a:t>
            </a:r>
            <a:endParaRPr lang="en-US" sz="1100" b="1" dirty="0">
              <a:solidFill>
                <a:srgbClr val="0000FF"/>
              </a:solidFill>
            </a:endParaRPr>
          </a:p>
        </p:txBody>
      </p:sp>
      <p:sp>
        <p:nvSpPr>
          <p:cNvPr id="104" name="4-Point Star 103"/>
          <p:cNvSpPr/>
          <p:nvPr/>
        </p:nvSpPr>
        <p:spPr>
          <a:xfrm>
            <a:off x="3009576" y="5723858"/>
            <a:ext cx="177800" cy="152400"/>
          </a:xfrm>
          <a:prstGeom prst="star4">
            <a:avLst/>
          </a:prstGeom>
          <a:no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94CA"/>
              </a:solidFill>
            </a:endParaRPr>
          </a:p>
        </p:txBody>
      </p:sp>
      <p:sp>
        <p:nvSpPr>
          <p:cNvPr id="105" name="TextBox 104"/>
          <p:cNvSpPr txBox="1"/>
          <p:nvPr/>
        </p:nvSpPr>
        <p:spPr>
          <a:xfrm>
            <a:off x="2689957" y="5136576"/>
            <a:ext cx="821263" cy="600164"/>
          </a:xfrm>
          <a:prstGeom prst="rect">
            <a:avLst/>
          </a:prstGeom>
          <a:noFill/>
          <a:ln>
            <a:noFill/>
          </a:ln>
        </p:spPr>
        <p:txBody>
          <a:bodyPr wrap="square" rtlCol="0">
            <a:spAutoFit/>
          </a:bodyPr>
          <a:lstStyle/>
          <a:p>
            <a:pPr algn="ctr"/>
            <a:r>
              <a:rPr lang="en-US" sz="1100" b="1" dirty="0" err="1" smtClean="0">
                <a:solidFill>
                  <a:srgbClr val="0000FF"/>
                </a:solidFill>
              </a:rPr>
              <a:t>Cryo</a:t>
            </a:r>
            <a:r>
              <a:rPr lang="en-US" sz="1100" b="1" dirty="0" smtClean="0">
                <a:solidFill>
                  <a:srgbClr val="0000FF"/>
                </a:solidFill>
              </a:rPr>
              <a:t> dist. line </a:t>
            </a:r>
            <a:r>
              <a:rPr lang="en-US" sz="1100" b="1" dirty="0" err="1" smtClean="0">
                <a:solidFill>
                  <a:srgbClr val="0000FF"/>
                </a:solidFill>
              </a:rPr>
              <a:t>orederd</a:t>
            </a:r>
            <a:endParaRPr lang="en-US" sz="1100" b="1" dirty="0">
              <a:solidFill>
                <a:srgbClr val="0000FF"/>
              </a:solidFill>
            </a:endParaRPr>
          </a:p>
        </p:txBody>
      </p:sp>
    </p:spTree>
    <p:extLst>
      <p:ext uri="{BB962C8B-B14F-4D97-AF65-F5344CB8AC3E}">
        <p14:creationId xmlns:p14="http://schemas.microsoft.com/office/powerpoint/2010/main" val="408610278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457648" y="274588"/>
            <a:ext cx="8228707" cy="665212"/>
          </a:xfrm>
        </p:spPr>
        <p:txBody>
          <a:bodyPr lIns="64286" tIns="32143" rIns="64286" bIns="32143">
            <a:normAutofit fontScale="90000"/>
          </a:bodyPr>
          <a:lstStyle/>
          <a:p>
            <a:r>
              <a:rPr lang="en-US" dirty="0" smtClean="0">
                <a:solidFill>
                  <a:srgbClr val="FF0000"/>
                </a:solidFill>
                <a:cs typeface="Arial" charset="0"/>
              </a:rPr>
              <a:t>State of the art</a:t>
            </a:r>
            <a:endParaRPr lang="en-US" dirty="0">
              <a:solidFill>
                <a:srgbClr val="FF0000"/>
              </a:solidFill>
              <a:cs typeface="Arial" charset="0"/>
            </a:endParaRPr>
          </a:p>
        </p:txBody>
      </p:sp>
      <p:sp>
        <p:nvSpPr>
          <p:cNvPr id="2" name="Slide Number Placeholder 1"/>
          <p:cNvSpPr>
            <a:spLocks noGrp="1"/>
          </p:cNvSpPr>
          <p:nvPr>
            <p:ph type="sldNum" sz="quarter" idx="12"/>
          </p:nvPr>
        </p:nvSpPr>
        <p:spPr/>
        <p:txBody>
          <a:bodyPr/>
          <a:lstStyle/>
          <a:p>
            <a:fld id="{038C62C7-F79B-CD4A-A5DF-5683BBEC4A65}" type="slidenum">
              <a:rPr lang="sv-SE" smtClean="0"/>
              <a:t>25</a:t>
            </a:fld>
            <a:endParaRPr lang="sv-SE" dirty="0"/>
          </a:p>
        </p:txBody>
      </p:sp>
      <p:sp>
        <p:nvSpPr>
          <p:cNvPr id="3" name="TextBox 2"/>
          <p:cNvSpPr txBox="1"/>
          <p:nvPr/>
        </p:nvSpPr>
        <p:spPr>
          <a:xfrm>
            <a:off x="263604" y="1305997"/>
            <a:ext cx="8423195" cy="5650265"/>
          </a:xfrm>
          <a:prstGeom prst="rect">
            <a:avLst/>
          </a:prstGeom>
          <a:noFill/>
        </p:spPr>
        <p:txBody>
          <a:bodyPr wrap="square" rtlCol="0">
            <a:spAutoFit/>
          </a:bodyPr>
          <a:lstStyle/>
          <a:p>
            <a:pPr marL="285750" indent="-285750" algn="just">
              <a:lnSpc>
                <a:spcPct val="150000"/>
              </a:lnSpc>
              <a:buFontTx/>
              <a:buChar char="-"/>
            </a:pPr>
            <a:r>
              <a:rPr lang="en-US" sz="2200" dirty="0" smtClean="0">
                <a:solidFill>
                  <a:srgbClr val="0000FF"/>
                </a:solidFill>
              </a:rPr>
              <a:t>INFN is engaged in the preconstruction phase of ESS (LNS for WP3 management and Proton </a:t>
            </a:r>
            <a:r>
              <a:rPr lang="en-US" sz="2200" dirty="0" err="1" smtClean="0">
                <a:solidFill>
                  <a:srgbClr val="0000FF"/>
                </a:solidFill>
              </a:rPr>
              <a:t>Source&amp;LEBT</a:t>
            </a:r>
            <a:r>
              <a:rPr lang="en-US" sz="2200" dirty="0" smtClean="0">
                <a:solidFill>
                  <a:srgbClr val="0000FF"/>
                </a:solidFill>
              </a:rPr>
              <a:t>, LNL for the DTL, Milan-LASA for the SC cavities; minor contributions from other INFN sections)</a:t>
            </a:r>
          </a:p>
          <a:p>
            <a:pPr marL="285750" indent="-285750" algn="just">
              <a:lnSpc>
                <a:spcPct val="150000"/>
              </a:lnSpc>
              <a:buFontTx/>
              <a:buChar char="-"/>
            </a:pPr>
            <a:r>
              <a:rPr lang="en-US" sz="2200" dirty="0" smtClean="0">
                <a:solidFill>
                  <a:srgbClr val="660066"/>
                </a:solidFill>
              </a:rPr>
              <a:t>The schedule for prototypes’ construction is maintained, after the redesign</a:t>
            </a:r>
          </a:p>
          <a:p>
            <a:pPr marL="285750" indent="-285750" algn="just">
              <a:lnSpc>
                <a:spcPct val="150000"/>
              </a:lnSpc>
              <a:buFontTx/>
              <a:buChar char="-"/>
            </a:pPr>
            <a:r>
              <a:rPr lang="en-US" sz="2200" dirty="0" smtClean="0">
                <a:solidFill>
                  <a:srgbClr val="0000FF"/>
                </a:solidFill>
              </a:rPr>
              <a:t>The possible in-kind contribution for the construction phase has been proposed and it is under consideration at ESS-AB</a:t>
            </a:r>
          </a:p>
          <a:p>
            <a:pPr marL="285750" indent="-285750" algn="just">
              <a:lnSpc>
                <a:spcPct val="150000"/>
              </a:lnSpc>
              <a:buFontTx/>
              <a:buChar char="-"/>
            </a:pPr>
            <a:r>
              <a:rPr lang="en-US" sz="2200" dirty="0" smtClean="0">
                <a:solidFill>
                  <a:srgbClr val="0000FF"/>
                </a:solidFill>
              </a:rPr>
              <a:t>The preparation of the interfaces is an urgent duty before the ground break scheduled </a:t>
            </a:r>
            <a:r>
              <a:rPr lang="en-US" sz="2200" dirty="0">
                <a:solidFill>
                  <a:srgbClr val="0000FF"/>
                </a:solidFill>
              </a:rPr>
              <a:t>in June 2014</a:t>
            </a:r>
            <a:endParaRPr lang="en-US" sz="2200" dirty="0" smtClean="0">
              <a:solidFill>
                <a:srgbClr val="0000FF"/>
              </a:solidFill>
            </a:endParaRPr>
          </a:p>
          <a:p>
            <a:pPr marL="285750" indent="-285750" algn="just">
              <a:lnSpc>
                <a:spcPct val="150000"/>
              </a:lnSpc>
              <a:buFontTx/>
              <a:buChar char="-"/>
            </a:pPr>
            <a:r>
              <a:rPr lang="en-US" sz="2200" dirty="0" smtClean="0">
                <a:solidFill>
                  <a:srgbClr val="660066"/>
                </a:solidFill>
              </a:rPr>
              <a:t>The schedule for the construction is aggressive but reasonable</a:t>
            </a:r>
          </a:p>
          <a:p>
            <a:pPr algn="just">
              <a:lnSpc>
                <a:spcPct val="150000"/>
              </a:lnSpc>
            </a:pPr>
            <a:endParaRPr lang="en-US" sz="2200" dirty="0" smtClean="0">
              <a:solidFill>
                <a:srgbClr val="660066"/>
              </a:solidFill>
            </a:endParaRPr>
          </a:p>
        </p:txBody>
      </p:sp>
    </p:spTree>
    <p:extLst>
      <p:ext uri="{BB962C8B-B14F-4D97-AF65-F5344CB8AC3E}">
        <p14:creationId xmlns:p14="http://schemas.microsoft.com/office/powerpoint/2010/main" val="253538136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8485" y="1187948"/>
            <a:ext cx="8657527" cy="5262980"/>
          </a:xfrm>
          <a:prstGeom prst="rect">
            <a:avLst/>
          </a:prstGeom>
          <a:noFill/>
        </p:spPr>
        <p:txBody>
          <a:bodyPr wrap="square" rtlCol="0">
            <a:spAutoFit/>
          </a:bodyPr>
          <a:lstStyle/>
          <a:p>
            <a:r>
              <a:rPr lang="en-US" sz="2800" dirty="0">
                <a:solidFill>
                  <a:srgbClr val="0000FF"/>
                </a:solidFill>
              </a:rPr>
              <a:t>INFN contribution to the European Spallation Source is one of the most recent contributions of our Institute to Science using Neutrons.</a:t>
            </a:r>
            <a:endParaRPr lang="it-IT" sz="2800" dirty="0">
              <a:solidFill>
                <a:srgbClr val="0000FF"/>
              </a:solidFill>
            </a:endParaRPr>
          </a:p>
          <a:p>
            <a:r>
              <a:rPr lang="en-US" sz="2800" dirty="0">
                <a:solidFill>
                  <a:srgbClr val="0000FF"/>
                </a:solidFill>
              </a:rPr>
              <a:t>Another recent one is the proposed IRIDE facility, which has a different mission than the ESS, but that may be complementary for some applications; e.g. it may be helpful for industrial purposes, in applications already known and in edge-of-technology applications.</a:t>
            </a:r>
            <a:endParaRPr lang="it-IT" sz="2800" dirty="0">
              <a:solidFill>
                <a:srgbClr val="0000FF"/>
              </a:solidFill>
            </a:endParaRPr>
          </a:p>
          <a:p>
            <a:r>
              <a:rPr lang="en-US" sz="2800" dirty="0">
                <a:solidFill>
                  <a:srgbClr val="0000FF"/>
                </a:solidFill>
              </a:rPr>
              <a:t>Though the mission of IRIDE is based on a different field, the specific applications to Neutron-based R&amp;D may play a role.</a:t>
            </a:r>
            <a:endParaRPr lang="it-IT" sz="2800" dirty="0">
              <a:solidFill>
                <a:srgbClr val="0000FF"/>
              </a:solidFill>
            </a:endParaRPr>
          </a:p>
          <a:p>
            <a:endParaRPr lang="it-IT" sz="2800" dirty="0">
              <a:solidFill>
                <a:srgbClr val="0000FF"/>
              </a:solidFill>
            </a:endParaRPr>
          </a:p>
        </p:txBody>
      </p:sp>
    </p:spTree>
    <p:extLst>
      <p:ext uri="{BB962C8B-B14F-4D97-AF65-F5344CB8AC3E}">
        <p14:creationId xmlns:p14="http://schemas.microsoft.com/office/powerpoint/2010/main" val="2968597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duotone>
              <a:prstClr val="black"/>
              <a:schemeClr val="accent1">
                <a:tint val="45000"/>
                <a:satMod val="400000"/>
              </a:schemeClr>
            </a:duotone>
            <a:alphaModFix/>
            <a:extLst>
              <a:ext uri="{28A0092B-C50C-407E-A947-70E740481C1C}">
                <a14:useLocalDpi xmlns:a14="http://schemas.microsoft.com/office/drawing/2010/main"/>
              </a:ext>
            </a:extLst>
          </a:blip>
          <a:srcRect l="1747" t="2378" r="3433" b="2145"/>
          <a:stretch/>
        </p:blipFill>
        <p:spPr>
          <a:xfrm>
            <a:off x="5161743" y="4178293"/>
            <a:ext cx="4002028" cy="2681687"/>
          </a:xfrm>
          <a:prstGeom prst="rect">
            <a:avLst/>
          </a:prstGeom>
        </p:spPr>
      </p:pic>
      <p:sp>
        <p:nvSpPr>
          <p:cNvPr id="96" name="TextBox 95"/>
          <p:cNvSpPr txBox="1"/>
          <p:nvPr/>
        </p:nvSpPr>
        <p:spPr>
          <a:xfrm>
            <a:off x="171127" y="246972"/>
            <a:ext cx="8867262" cy="6432335"/>
          </a:xfrm>
          <a:prstGeom prst="rect">
            <a:avLst/>
          </a:prstGeom>
          <a:noFill/>
        </p:spPr>
        <p:txBody>
          <a:bodyPr wrap="square" lIns="91242" tIns="45624" rIns="91242" bIns="45624" rtlCol="0">
            <a:spAutoFit/>
          </a:bodyPr>
          <a:lstStyle/>
          <a:p>
            <a:pPr defTabSz="456251"/>
            <a:r>
              <a:rPr lang="en-US" sz="2800" b="1" dirty="0" smtClean="0">
                <a:solidFill>
                  <a:srgbClr val="000090"/>
                </a:solidFill>
                <a:latin typeface="Times New Roman"/>
                <a:cs typeface="Times New Roman"/>
              </a:rPr>
              <a:t> </a:t>
            </a:r>
            <a:r>
              <a:rPr lang="en-US" sz="2800" b="1" dirty="0">
                <a:solidFill>
                  <a:srgbClr val="000090"/>
                </a:solidFill>
                <a:latin typeface="Times New Roman"/>
                <a:cs typeface="Times New Roman"/>
              </a:rPr>
              <a:t>IRIDE aims and potentials</a:t>
            </a:r>
          </a:p>
          <a:p>
            <a:pPr defTabSz="456251"/>
            <a:r>
              <a:rPr lang="en-US" sz="2400" dirty="0">
                <a:solidFill>
                  <a:srgbClr val="FF0000"/>
                </a:solidFill>
                <a:latin typeface="Times New Roman"/>
                <a:cs typeface="Times New Roman"/>
              </a:rPr>
              <a:t> </a:t>
            </a:r>
          </a:p>
          <a:p>
            <a:pPr marL="342193" indent="-342193" defTabSz="456251">
              <a:buFont typeface="Arial"/>
              <a:buChar char="•"/>
            </a:pPr>
            <a:r>
              <a:rPr lang="en-US" sz="2400" dirty="0">
                <a:latin typeface="Times New Roman"/>
                <a:cs typeface="Times New Roman"/>
              </a:rPr>
              <a:t>Science with Free Electron Lasers (FEL) from infrared to X-rays, </a:t>
            </a:r>
          </a:p>
          <a:p>
            <a:pPr marL="342193" indent="-342193" defTabSz="456251">
              <a:buFont typeface="Arial"/>
              <a:buChar char="•"/>
            </a:pPr>
            <a:r>
              <a:rPr lang="en-US" sz="2400" dirty="0">
                <a:latin typeface="Times New Roman"/>
                <a:cs typeface="Times New Roman"/>
              </a:rPr>
              <a:t>Nuclear </a:t>
            </a:r>
            <a:r>
              <a:rPr lang="en-US" sz="2400" dirty="0" err="1">
                <a:latin typeface="Times New Roman"/>
                <a:cs typeface="Times New Roman"/>
              </a:rPr>
              <a:t>photonicswith</a:t>
            </a:r>
            <a:r>
              <a:rPr lang="en-US" sz="2400" dirty="0">
                <a:latin typeface="Times New Roman"/>
                <a:cs typeface="Times New Roman"/>
              </a:rPr>
              <a:t> Compton back-scattering g-rays sources, </a:t>
            </a:r>
          </a:p>
          <a:p>
            <a:pPr marL="342193" indent="-342193" defTabSz="456251">
              <a:buFont typeface="Arial"/>
              <a:buChar char="•"/>
            </a:pPr>
            <a:r>
              <a:rPr lang="en-US" sz="2400" dirty="0">
                <a:latin typeface="Times New Roman"/>
                <a:cs typeface="Times New Roman"/>
              </a:rPr>
              <a:t>Science with THz radiation sources, </a:t>
            </a:r>
          </a:p>
          <a:p>
            <a:pPr marL="342193" indent="-342193" defTabSz="456251">
              <a:buFont typeface="Arial"/>
              <a:buChar char="•"/>
            </a:pPr>
            <a:r>
              <a:rPr lang="en-US" sz="2400" b="1" i="1" dirty="0">
                <a:solidFill>
                  <a:srgbClr val="FF0000"/>
                </a:solidFill>
                <a:latin typeface="Times New Roman"/>
                <a:cs typeface="Times New Roman"/>
              </a:rPr>
              <a:t>Advanced Neutron sources by photo-production, </a:t>
            </a:r>
          </a:p>
          <a:p>
            <a:pPr marL="342193" indent="-342193" defTabSz="456251">
              <a:buFont typeface="Arial"/>
              <a:buChar char="•"/>
            </a:pPr>
            <a:r>
              <a:rPr lang="en-US" sz="2400" dirty="0">
                <a:solidFill>
                  <a:srgbClr val="000000"/>
                </a:solidFill>
                <a:latin typeface="Times New Roman"/>
                <a:cs typeface="Times New Roman"/>
              </a:rPr>
              <a:t>Fundamental physics investigations with low energy linear </a:t>
            </a:r>
            <a:r>
              <a:rPr lang="en-US" sz="2400" dirty="0" smtClean="0">
                <a:solidFill>
                  <a:srgbClr val="000000"/>
                </a:solidFill>
                <a:latin typeface="Times New Roman"/>
                <a:cs typeface="Times New Roman"/>
              </a:rPr>
              <a:t>colliders </a:t>
            </a:r>
            <a:endParaRPr lang="en-US" sz="2400" dirty="0">
              <a:solidFill>
                <a:srgbClr val="000000"/>
              </a:solidFill>
              <a:latin typeface="Times New Roman"/>
              <a:cs typeface="Times New Roman"/>
            </a:endParaRPr>
          </a:p>
          <a:p>
            <a:pPr marL="342193" indent="-342193" defTabSz="456251">
              <a:buFont typeface="Arial"/>
              <a:buChar char="•"/>
            </a:pPr>
            <a:r>
              <a:rPr lang="en-US" sz="2400" dirty="0">
                <a:solidFill>
                  <a:srgbClr val="000000"/>
                </a:solidFill>
                <a:latin typeface="Times New Roman"/>
                <a:cs typeface="Times New Roman"/>
              </a:rPr>
              <a:t>Physics with high power/intensity lasers, </a:t>
            </a:r>
          </a:p>
          <a:p>
            <a:pPr marL="342193" indent="-342193" defTabSz="456251">
              <a:buFont typeface="Arial"/>
              <a:buChar char="•"/>
            </a:pPr>
            <a:r>
              <a:rPr lang="en-US" sz="2400" dirty="0">
                <a:solidFill>
                  <a:srgbClr val="000000"/>
                </a:solidFill>
                <a:latin typeface="Times New Roman"/>
                <a:cs typeface="Times New Roman"/>
              </a:rPr>
              <a:t>R&amp;D on advanced accelerator concepts including plasma accelerators and polarized positron sources</a:t>
            </a:r>
          </a:p>
          <a:p>
            <a:pPr marL="342193" indent="-342193" defTabSz="456251">
              <a:buFont typeface="Arial"/>
              <a:buChar char="•"/>
            </a:pPr>
            <a:r>
              <a:rPr lang="en-US" sz="2400" dirty="0">
                <a:solidFill>
                  <a:srgbClr val="000000"/>
                </a:solidFill>
                <a:latin typeface="Times New Roman"/>
                <a:cs typeface="Times New Roman"/>
              </a:rPr>
              <a:t>ILC technology implementation</a:t>
            </a:r>
          </a:p>
          <a:p>
            <a:pPr marL="342193" indent="-342193" defTabSz="456251">
              <a:buFont typeface="Arial"/>
              <a:buChar char="•"/>
            </a:pPr>
            <a:r>
              <a:rPr lang="en-US" sz="2400" dirty="0">
                <a:solidFill>
                  <a:srgbClr val="000000"/>
                </a:solidFill>
                <a:latin typeface="Times New Roman"/>
                <a:cs typeface="Times New Roman"/>
              </a:rPr>
              <a:t>Detector development for X-ray FEL  </a:t>
            </a:r>
            <a:endParaRPr lang="en-US" sz="2400" dirty="0" smtClean="0">
              <a:solidFill>
                <a:srgbClr val="000000"/>
              </a:solidFill>
              <a:latin typeface="Times New Roman"/>
              <a:cs typeface="Times New Roman"/>
            </a:endParaRPr>
          </a:p>
          <a:p>
            <a:pPr defTabSz="456251"/>
            <a:r>
              <a:rPr lang="en-US" sz="2400" dirty="0">
                <a:solidFill>
                  <a:srgbClr val="000000"/>
                </a:solidFill>
                <a:latin typeface="Times New Roman"/>
                <a:cs typeface="Times New Roman"/>
              </a:rPr>
              <a:t> </a:t>
            </a:r>
            <a:r>
              <a:rPr lang="en-US" sz="2400" dirty="0" smtClean="0">
                <a:solidFill>
                  <a:srgbClr val="000000"/>
                </a:solidFill>
                <a:latin typeface="Times New Roman"/>
                <a:cs typeface="Times New Roman"/>
              </a:rPr>
              <a:t>   and </a:t>
            </a:r>
            <a:r>
              <a:rPr lang="en-US" sz="2400" dirty="0">
                <a:solidFill>
                  <a:srgbClr val="000000"/>
                </a:solidFill>
                <a:latin typeface="Times New Roman"/>
                <a:cs typeface="Times New Roman"/>
              </a:rPr>
              <a:t>Linear Colliders</a:t>
            </a:r>
          </a:p>
          <a:p>
            <a:pPr marL="342193" indent="-342193" defTabSz="456251">
              <a:buFont typeface="Arial"/>
              <a:buChar char="•"/>
            </a:pPr>
            <a:r>
              <a:rPr lang="en-US" sz="2400" dirty="0">
                <a:solidFill>
                  <a:srgbClr val="000000"/>
                </a:solidFill>
                <a:latin typeface="Times New Roman"/>
                <a:cs typeface="Times New Roman"/>
              </a:rPr>
              <a:t>R&amp;D in accelerator technology and </a:t>
            </a:r>
            <a:endParaRPr lang="en-US" sz="2400" dirty="0" smtClean="0">
              <a:solidFill>
                <a:srgbClr val="000000"/>
              </a:solidFill>
              <a:latin typeface="Times New Roman"/>
              <a:cs typeface="Times New Roman"/>
            </a:endParaRPr>
          </a:p>
          <a:p>
            <a:pPr defTabSz="456251"/>
            <a:r>
              <a:rPr lang="en-US" sz="2400" dirty="0" smtClean="0">
                <a:solidFill>
                  <a:srgbClr val="000000"/>
                </a:solidFill>
                <a:latin typeface="Times New Roman"/>
                <a:cs typeface="Times New Roman"/>
              </a:rPr>
              <a:t>    industrial </a:t>
            </a:r>
            <a:r>
              <a:rPr lang="en-US" sz="2400" dirty="0">
                <a:solidFill>
                  <a:srgbClr val="000000"/>
                </a:solidFill>
                <a:latin typeface="Times New Roman"/>
                <a:cs typeface="Times New Roman"/>
              </a:rPr>
              <a:t>spin – </a:t>
            </a:r>
            <a:r>
              <a:rPr lang="en-US" sz="2400" dirty="0" smtClean="0">
                <a:solidFill>
                  <a:srgbClr val="000000"/>
                </a:solidFill>
                <a:latin typeface="Times New Roman"/>
                <a:cs typeface="Times New Roman"/>
              </a:rPr>
              <a:t>off</a:t>
            </a:r>
          </a:p>
          <a:p>
            <a:pPr defTabSz="456251"/>
            <a:endParaRPr lang="en-US" sz="2400" dirty="0">
              <a:solidFill>
                <a:srgbClr val="000000"/>
              </a:solidFill>
              <a:latin typeface="Times New Roman"/>
              <a:cs typeface="Times New Roman"/>
            </a:endParaRPr>
          </a:p>
          <a:p>
            <a:pPr defTabSz="456251"/>
            <a:r>
              <a:rPr lang="en-US" sz="2400" dirty="0" smtClean="0">
                <a:solidFill>
                  <a:srgbClr val="FFFF00"/>
                </a:solidFill>
                <a:latin typeface="Times New Roman"/>
                <a:cs typeface="Times New Roman"/>
              </a:rPr>
              <a:t>			</a:t>
            </a:r>
            <a:r>
              <a:rPr lang="en-US" sz="2400" dirty="0" smtClean="0">
                <a:solidFill>
                  <a:schemeClr val="tx2">
                    <a:lumMod val="75000"/>
                  </a:schemeClr>
                </a:solidFill>
                <a:latin typeface="Times New Roman"/>
                <a:cs typeface="Times New Roman"/>
              </a:rPr>
              <a:t>Ref.  IRIDE White Book:      </a:t>
            </a:r>
            <a:r>
              <a:rPr lang="en-US" sz="2400" dirty="0" smtClean="0">
                <a:solidFill>
                  <a:srgbClr val="FFFF00"/>
                </a:solidFill>
                <a:latin typeface="Times New Roman"/>
                <a:cs typeface="Times New Roman"/>
              </a:rPr>
              <a:t>http</a:t>
            </a:r>
            <a:r>
              <a:rPr lang="en-US" sz="2400" dirty="0">
                <a:solidFill>
                  <a:srgbClr val="FFFF00"/>
                </a:solidFill>
                <a:latin typeface="Times New Roman"/>
                <a:cs typeface="Times New Roman"/>
              </a:rPr>
              <a:t>://</a:t>
            </a:r>
            <a:r>
              <a:rPr lang="en-US" sz="2400" dirty="0" err="1">
                <a:solidFill>
                  <a:srgbClr val="FFFF00"/>
                </a:solidFill>
                <a:latin typeface="Times New Roman"/>
                <a:cs typeface="Times New Roman"/>
              </a:rPr>
              <a:t>arxiv.org</a:t>
            </a:r>
            <a:r>
              <a:rPr lang="en-US" sz="2400" dirty="0">
                <a:solidFill>
                  <a:srgbClr val="FFFF00"/>
                </a:solidFill>
                <a:latin typeface="Times New Roman"/>
                <a:cs typeface="Times New Roman"/>
              </a:rPr>
              <a:t>/abs/1307.7967</a:t>
            </a:r>
          </a:p>
        </p:txBody>
      </p:sp>
    </p:spTree>
    <p:extLst>
      <p:ext uri="{BB962C8B-B14F-4D97-AF65-F5344CB8AC3E}">
        <p14:creationId xmlns:p14="http://schemas.microsoft.com/office/powerpoint/2010/main" val="299505046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Picture 211"/>
          <p:cNvPicPr>
            <a:picLocks noChangeAspect="1"/>
          </p:cNvPicPr>
          <p:nvPr/>
        </p:nvPicPr>
        <p:blipFill rotWithShape="1">
          <a:blip r:embed="rId3" cstate="print">
            <a:duotone>
              <a:prstClr val="black"/>
              <a:schemeClr val="accent1">
                <a:tint val="45000"/>
                <a:satMod val="400000"/>
              </a:schemeClr>
            </a:duotone>
            <a:alphaModFix/>
            <a:extLst>
              <a:ext uri="{28A0092B-C50C-407E-A947-70E740481C1C}">
                <a14:useLocalDpi xmlns:a14="http://schemas.microsoft.com/office/drawing/2010/main"/>
              </a:ext>
            </a:extLst>
          </a:blip>
          <a:srcRect l="1747" t="2378" r="3433" b="2145"/>
          <a:stretch/>
        </p:blipFill>
        <p:spPr>
          <a:xfrm>
            <a:off x="0" y="-27383"/>
            <a:ext cx="9144000" cy="6887364"/>
          </a:xfrm>
          <a:prstGeom prst="rect">
            <a:avLst/>
          </a:prstGeom>
        </p:spPr>
      </p:pic>
      <p:grpSp>
        <p:nvGrpSpPr>
          <p:cNvPr id="20" name="Group 19"/>
          <p:cNvGrpSpPr/>
          <p:nvPr/>
        </p:nvGrpSpPr>
        <p:grpSpPr>
          <a:xfrm>
            <a:off x="0" y="1617374"/>
            <a:ext cx="9144000" cy="3390406"/>
            <a:chOff x="0" y="1502952"/>
            <a:chExt cx="9144000" cy="3390406"/>
          </a:xfrm>
        </p:grpSpPr>
        <p:grpSp>
          <p:nvGrpSpPr>
            <p:cNvPr id="3" name="Group 2"/>
            <p:cNvGrpSpPr/>
            <p:nvPr/>
          </p:nvGrpSpPr>
          <p:grpSpPr>
            <a:xfrm>
              <a:off x="0" y="1502952"/>
              <a:ext cx="9144000" cy="3390406"/>
              <a:chOff x="0" y="1502952"/>
              <a:chExt cx="9144000" cy="3390406"/>
            </a:xfrm>
          </p:grpSpPr>
          <p:grpSp>
            <p:nvGrpSpPr>
              <p:cNvPr id="214" name="Group 213"/>
              <p:cNvGrpSpPr/>
              <p:nvPr/>
            </p:nvGrpSpPr>
            <p:grpSpPr>
              <a:xfrm>
                <a:off x="0" y="1502952"/>
                <a:ext cx="9144000" cy="3390406"/>
                <a:chOff x="0" y="1992294"/>
                <a:chExt cx="9144000" cy="3390406"/>
              </a:xfrm>
            </p:grpSpPr>
            <p:sp>
              <p:nvSpPr>
                <p:cNvPr id="184" name="Rectangle 183"/>
                <p:cNvSpPr/>
                <p:nvPr/>
              </p:nvSpPr>
              <p:spPr>
                <a:xfrm>
                  <a:off x="0" y="1992294"/>
                  <a:ext cx="9144000" cy="3390406"/>
                </a:xfrm>
                <a:prstGeom prst="rect">
                  <a:avLst/>
                </a:prstGeom>
                <a:solidFill>
                  <a:srgbClr val="008040"/>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dirty="0">
                    <a:solidFill>
                      <a:prstClr val="white"/>
                    </a:solidFill>
                    <a:latin typeface="Calibri"/>
                  </a:endParaRPr>
                </a:p>
              </p:txBody>
            </p:sp>
            <p:grpSp>
              <p:nvGrpSpPr>
                <p:cNvPr id="196" name="Group 195"/>
                <p:cNvGrpSpPr/>
                <p:nvPr/>
              </p:nvGrpSpPr>
              <p:grpSpPr>
                <a:xfrm>
                  <a:off x="2596278" y="3346564"/>
                  <a:ext cx="6454055" cy="1720048"/>
                  <a:chOff x="2596278" y="4033973"/>
                  <a:chExt cx="6454055" cy="1720048"/>
                </a:xfrm>
              </p:grpSpPr>
              <p:grpSp>
                <p:nvGrpSpPr>
                  <p:cNvPr id="190" name="Group 189"/>
                  <p:cNvGrpSpPr/>
                  <p:nvPr/>
                </p:nvGrpSpPr>
                <p:grpSpPr>
                  <a:xfrm>
                    <a:off x="2596278" y="4033973"/>
                    <a:ext cx="6454055" cy="703929"/>
                    <a:chOff x="2596278" y="4033973"/>
                    <a:chExt cx="6454055" cy="703929"/>
                  </a:xfrm>
                </p:grpSpPr>
                <p:grpSp>
                  <p:nvGrpSpPr>
                    <p:cNvPr id="4" name="Group 3"/>
                    <p:cNvGrpSpPr>
                      <a:grpSpLocks noChangeAspect="1"/>
                    </p:cNvGrpSpPr>
                    <p:nvPr/>
                  </p:nvGrpSpPr>
                  <p:grpSpPr>
                    <a:xfrm>
                      <a:off x="6644639" y="4286515"/>
                      <a:ext cx="1797311" cy="144000"/>
                      <a:chOff x="2225555" y="128160"/>
                      <a:chExt cx="3635461" cy="291272"/>
                    </a:xfrm>
                  </p:grpSpPr>
                  <p:sp>
                    <p:nvSpPr>
                      <p:cNvPr id="5" name="Rectangle 4"/>
                      <p:cNvSpPr/>
                      <p:nvPr/>
                    </p:nvSpPr>
                    <p:spPr>
                      <a:xfrm>
                        <a:off x="2225555" y="128160"/>
                        <a:ext cx="3635461" cy="2912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dirty="0">
                          <a:solidFill>
                            <a:prstClr val="white"/>
                          </a:solidFill>
                          <a:latin typeface="Calibri"/>
                        </a:endParaRPr>
                      </a:p>
                    </p:txBody>
                  </p:sp>
                  <p:grpSp>
                    <p:nvGrpSpPr>
                      <p:cNvPr id="6" name="Group 5"/>
                      <p:cNvGrpSpPr/>
                      <p:nvPr/>
                    </p:nvGrpSpPr>
                    <p:grpSpPr>
                      <a:xfrm>
                        <a:off x="2336600" y="233315"/>
                        <a:ext cx="3413371" cy="80962"/>
                        <a:chOff x="2342904" y="223262"/>
                        <a:chExt cx="3413371" cy="80962"/>
                      </a:xfrm>
                    </p:grpSpPr>
                    <p:grpSp>
                      <p:nvGrpSpPr>
                        <p:cNvPr id="7" name="Group 6"/>
                        <p:cNvGrpSpPr/>
                        <p:nvPr/>
                      </p:nvGrpSpPr>
                      <p:grpSpPr>
                        <a:xfrm>
                          <a:off x="2342904" y="223262"/>
                          <a:ext cx="1724025" cy="80962"/>
                          <a:chOff x="3044825" y="2471738"/>
                          <a:chExt cx="1724025" cy="80962"/>
                        </a:xfrm>
                      </p:grpSpPr>
                      <p:pic>
                        <p:nvPicPr>
                          <p:cNvPr id="13" name="Picture 27"/>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04482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478213" y="2473325"/>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898900"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433387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p:nvPr/>
                      </p:nvGrpSpPr>
                      <p:grpSpPr>
                        <a:xfrm>
                          <a:off x="4032250" y="223262"/>
                          <a:ext cx="1724025" cy="80962"/>
                          <a:chOff x="3044825" y="2471738"/>
                          <a:chExt cx="1724025" cy="80962"/>
                        </a:xfrm>
                      </p:grpSpPr>
                      <p:pic>
                        <p:nvPicPr>
                          <p:cNvPr id="9" name="Picture 27"/>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04482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478213" y="2473325"/>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898900"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433387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grpSp>
                  <p:nvGrpSpPr>
                    <p:cNvPr id="30" name="Group 29"/>
                    <p:cNvGrpSpPr>
                      <a:grpSpLocks noChangeAspect="1"/>
                    </p:cNvGrpSpPr>
                    <p:nvPr/>
                  </p:nvGrpSpPr>
                  <p:grpSpPr>
                    <a:xfrm>
                      <a:off x="2965040" y="4286515"/>
                      <a:ext cx="1797311" cy="144000"/>
                      <a:chOff x="2225555" y="128160"/>
                      <a:chExt cx="3635461" cy="291272"/>
                    </a:xfrm>
                  </p:grpSpPr>
                  <p:sp>
                    <p:nvSpPr>
                      <p:cNvPr id="31" name="Rectangle 30"/>
                      <p:cNvSpPr/>
                      <p:nvPr/>
                    </p:nvSpPr>
                    <p:spPr>
                      <a:xfrm>
                        <a:off x="2225555" y="128160"/>
                        <a:ext cx="3635461" cy="2912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dirty="0">
                          <a:solidFill>
                            <a:prstClr val="white"/>
                          </a:solidFill>
                          <a:latin typeface="Calibri"/>
                        </a:endParaRPr>
                      </a:p>
                    </p:txBody>
                  </p:sp>
                  <p:grpSp>
                    <p:nvGrpSpPr>
                      <p:cNvPr id="32" name="Group 31"/>
                      <p:cNvGrpSpPr/>
                      <p:nvPr/>
                    </p:nvGrpSpPr>
                    <p:grpSpPr>
                      <a:xfrm>
                        <a:off x="2336600" y="233315"/>
                        <a:ext cx="3413371" cy="80962"/>
                        <a:chOff x="2342904" y="223262"/>
                        <a:chExt cx="3413371" cy="80962"/>
                      </a:xfrm>
                    </p:grpSpPr>
                    <p:grpSp>
                      <p:nvGrpSpPr>
                        <p:cNvPr id="33" name="Group 32"/>
                        <p:cNvGrpSpPr/>
                        <p:nvPr/>
                      </p:nvGrpSpPr>
                      <p:grpSpPr>
                        <a:xfrm>
                          <a:off x="2342904" y="223262"/>
                          <a:ext cx="1724025" cy="80962"/>
                          <a:chOff x="3044825" y="2471738"/>
                          <a:chExt cx="1724025" cy="80962"/>
                        </a:xfrm>
                      </p:grpSpPr>
                      <p:pic>
                        <p:nvPicPr>
                          <p:cNvPr id="39" name="Picture 27"/>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04482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478213" y="2473325"/>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898900"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433387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 name="Group 33"/>
                        <p:cNvGrpSpPr/>
                        <p:nvPr/>
                      </p:nvGrpSpPr>
                      <p:grpSpPr>
                        <a:xfrm>
                          <a:off x="4032250" y="223262"/>
                          <a:ext cx="1724025" cy="80962"/>
                          <a:chOff x="3044825" y="2471738"/>
                          <a:chExt cx="1724025" cy="80962"/>
                        </a:xfrm>
                      </p:grpSpPr>
                      <p:pic>
                        <p:nvPicPr>
                          <p:cNvPr id="35" name="Picture 27"/>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04482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478213" y="2473325"/>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3898900"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4333875" y="2471738"/>
                            <a:ext cx="434975"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68" name="Picture 6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52055" y="4549350"/>
                      <a:ext cx="298278" cy="188552"/>
                    </a:xfrm>
                    <a:prstGeom prst="rect">
                      <a:avLst/>
                    </a:prstGeom>
                  </p:spPr>
                </p:pic>
                <p:pic>
                  <p:nvPicPr>
                    <p:cNvPr id="70" name="Picture 69"/>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H="1">
                      <a:off x="2596278" y="4033973"/>
                      <a:ext cx="298278" cy="188552"/>
                    </a:xfrm>
                    <a:prstGeom prst="rect">
                      <a:avLst/>
                    </a:prstGeom>
                  </p:spPr>
                </p:pic>
                <p:cxnSp>
                  <p:nvCxnSpPr>
                    <p:cNvPr id="130" name="Straight Arrow Connector 129"/>
                    <p:cNvCxnSpPr>
                      <a:endCxn id="31" idx="1"/>
                    </p:cNvCxnSpPr>
                    <p:nvPr/>
                  </p:nvCxnSpPr>
                  <p:spPr>
                    <a:xfrm>
                      <a:off x="2709018" y="4189172"/>
                      <a:ext cx="256022" cy="1693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5" name="Straight Arrow Connector 134"/>
                    <p:cNvCxnSpPr>
                      <a:stCxn id="68" idx="1"/>
                      <a:endCxn id="5" idx="3"/>
                    </p:cNvCxnSpPr>
                    <p:nvPr/>
                  </p:nvCxnSpPr>
                  <p:spPr>
                    <a:xfrm flipH="1" flipV="1">
                      <a:off x="8441950" y="4358515"/>
                      <a:ext cx="310105" cy="2851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188" name="Picture 18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54062" y="5502617"/>
                    <a:ext cx="1222002" cy="251404"/>
                  </a:xfrm>
                  <a:prstGeom prst="rect">
                    <a:avLst/>
                  </a:prstGeom>
                </p:spPr>
              </p:pic>
              <p:pic>
                <p:nvPicPr>
                  <p:cNvPr id="189" name="Picture 188"/>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30107" y="5502617"/>
                    <a:ext cx="1222002" cy="251404"/>
                  </a:xfrm>
                  <a:prstGeom prst="rect">
                    <a:avLst/>
                  </a:prstGeom>
                </p:spPr>
              </p:pic>
            </p:grpSp>
          </p:grpSp>
          <p:sp>
            <p:nvSpPr>
              <p:cNvPr id="2" name="TextBox 1"/>
              <p:cNvSpPr txBox="1"/>
              <p:nvPr/>
            </p:nvSpPr>
            <p:spPr>
              <a:xfrm>
                <a:off x="6960468" y="4245772"/>
                <a:ext cx="1211538" cy="369332"/>
              </a:xfrm>
              <a:prstGeom prst="rect">
                <a:avLst/>
              </a:prstGeom>
              <a:noFill/>
            </p:spPr>
            <p:txBody>
              <a:bodyPr wrap="square" rtlCol="0">
                <a:spAutoFit/>
              </a:bodyPr>
              <a:lstStyle/>
              <a:p>
                <a:pPr algn="ctr" defTabSz="456562"/>
                <a:r>
                  <a:rPr lang="en-US" dirty="0" smtClean="0">
                    <a:solidFill>
                      <a:prstClr val="black"/>
                    </a:solidFill>
                    <a:latin typeface="Times New Roman"/>
                    <a:cs typeface="Times New Roman"/>
                  </a:rPr>
                  <a:t>2K-CRYO</a:t>
                </a:r>
                <a:endParaRPr lang="en-US" dirty="0">
                  <a:solidFill>
                    <a:prstClr val="black"/>
                  </a:solidFill>
                  <a:latin typeface="Times New Roman"/>
                  <a:cs typeface="Times New Roman"/>
                </a:endParaRPr>
              </a:p>
            </p:txBody>
          </p:sp>
          <p:sp>
            <p:nvSpPr>
              <p:cNvPr id="97" name="TextBox 96"/>
              <p:cNvSpPr txBox="1"/>
              <p:nvPr/>
            </p:nvSpPr>
            <p:spPr>
              <a:xfrm>
                <a:off x="3234983" y="4260715"/>
                <a:ext cx="1217125" cy="369332"/>
              </a:xfrm>
              <a:prstGeom prst="rect">
                <a:avLst/>
              </a:prstGeom>
              <a:noFill/>
            </p:spPr>
            <p:txBody>
              <a:bodyPr wrap="square" rtlCol="0">
                <a:spAutoFit/>
              </a:bodyPr>
              <a:lstStyle/>
              <a:p>
                <a:pPr algn="ctr" defTabSz="456562"/>
                <a:r>
                  <a:rPr lang="en-US" dirty="0" smtClean="0">
                    <a:solidFill>
                      <a:prstClr val="black"/>
                    </a:solidFill>
                    <a:latin typeface="Times New Roman"/>
                    <a:cs typeface="Times New Roman"/>
                  </a:rPr>
                  <a:t>2K-CRYO</a:t>
                </a:r>
                <a:endParaRPr lang="en-US" dirty="0">
                  <a:solidFill>
                    <a:prstClr val="black"/>
                  </a:solidFill>
                  <a:latin typeface="Times New Roman"/>
                  <a:cs typeface="Times New Roman"/>
                </a:endParaRPr>
              </a:p>
            </p:txBody>
          </p:sp>
        </p:grpSp>
        <p:sp>
          <p:nvSpPr>
            <p:cNvPr id="17" name="TextBox 16"/>
            <p:cNvSpPr txBox="1"/>
            <p:nvPr/>
          </p:nvSpPr>
          <p:spPr>
            <a:xfrm>
              <a:off x="4220158" y="3528584"/>
              <a:ext cx="699551" cy="369332"/>
            </a:xfrm>
            <a:prstGeom prst="rect">
              <a:avLst/>
            </a:prstGeom>
            <a:noFill/>
          </p:spPr>
          <p:txBody>
            <a:bodyPr wrap="square" rtlCol="0">
              <a:spAutoFit/>
            </a:bodyPr>
            <a:lstStyle/>
            <a:p>
              <a:pPr algn="r" defTabSz="456562"/>
              <a:r>
                <a:rPr lang="en-US" dirty="0" err="1" smtClean="0">
                  <a:solidFill>
                    <a:prstClr val="black"/>
                  </a:solidFill>
                  <a:latin typeface="Times New Roman"/>
                  <a:cs typeface="Times New Roman"/>
                </a:rPr>
                <a:t>GeV</a:t>
              </a:r>
              <a:endParaRPr lang="en-US" dirty="0">
                <a:solidFill>
                  <a:prstClr val="black"/>
                </a:solidFill>
                <a:latin typeface="Times New Roman"/>
                <a:cs typeface="Times New Roman"/>
              </a:endParaRPr>
            </a:p>
          </p:txBody>
        </p:sp>
        <p:sp>
          <p:nvSpPr>
            <p:cNvPr id="100" name="TextBox 99"/>
            <p:cNvSpPr txBox="1"/>
            <p:nvPr/>
          </p:nvSpPr>
          <p:spPr>
            <a:xfrm>
              <a:off x="6564022" y="3528584"/>
              <a:ext cx="699551" cy="369332"/>
            </a:xfrm>
            <a:prstGeom prst="rect">
              <a:avLst/>
            </a:prstGeom>
            <a:noFill/>
          </p:spPr>
          <p:txBody>
            <a:bodyPr wrap="square" rtlCol="0">
              <a:spAutoFit/>
            </a:bodyPr>
            <a:lstStyle/>
            <a:p>
              <a:pPr defTabSz="456562"/>
              <a:r>
                <a:rPr lang="en-US" dirty="0" err="1" smtClean="0">
                  <a:solidFill>
                    <a:prstClr val="black"/>
                  </a:solidFill>
                  <a:latin typeface="Times New Roman"/>
                  <a:cs typeface="Times New Roman"/>
                </a:rPr>
                <a:t>GeV</a:t>
              </a:r>
              <a:endParaRPr lang="en-US" dirty="0">
                <a:solidFill>
                  <a:prstClr val="black"/>
                </a:solidFill>
                <a:latin typeface="Times New Roman"/>
                <a:cs typeface="Times New Roman"/>
              </a:endParaRPr>
            </a:p>
          </p:txBody>
        </p:sp>
        <p:sp>
          <p:nvSpPr>
            <p:cNvPr id="102" name="TextBox 101"/>
            <p:cNvSpPr txBox="1"/>
            <p:nvPr/>
          </p:nvSpPr>
          <p:spPr>
            <a:xfrm>
              <a:off x="2947370" y="3528584"/>
              <a:ext cx="699551" cy="369332"/>
            </a:xfrm>
            <a:prstGeom prst="rect">
              <a:avLst/>
            </a:prstGeom>
            <a:noFill/>
          </p:spPr>
          <p:txBody>
            <a:bodyPr wrap="square" rtlCol="0">
              <a:spAutoFit/>
            </a:bodyPr>
            <a:lstStyle/>
            <a:p>
              <a:pPr defTabSz="456562"/>
              <a:r>
                <a:rPr lang="en-US" dirty="0" err="1" smtClean="0">
                  <a:solidFill>
                    <a:prstClr val="black"/>
                  </a:solidFill>
                  <a:latin typeface="Times New Roman"/>
                  <a:cs typeface="Times New Roman"/>
                </a:rPr>
                <a:t>GeV</a:t>
              </a:r>
              <a:endParaRPr lang="en-US" dirty="0">
                <a:solidFill>
                  <a:prstClr val="black"/>
                </a:solidFill>
                <a:latin typeface="Times New Roman"/>
                <a:cs typeface="Times New Roman"/>
              </a:endParaRPr>
            </a:p>
          </p:txBody>
        </p:sp>
      </p:grpSp>
      <p:grpSp>
        <p:nvGrpSpPr>
          <p:cNvPr id="209" name="Group 208"/>
          <p:cNvGrpSpPr/>
          <p:nvPr/>
        </p:nvGrpSpPr>
        <p:grpSpPr>
          <a:xfrm>
            <a:off x="5971035" y="1852777"/>
            <a:ext cx="989432" cy="301556"/>
            <a:chOff x="5971035" y="2915108"/>
            <a:chExt cx="989432" cy="301556"/>
          </a:xfrm>
        </p:grpSpPr>
        <p:cxnSp>
          <p:nvCxnSpPr>
            <p:cNvPr id="155" name="Straight Arrow Connector 154"/>
            <p:cNvCxnSpPr/>
            <p:nvPr/>
          </p:nvCxnSpPr>
          <p:spPr>
            <a:xfrm>
              <a:off x="5971035" y="3053308"/>
              <a:ext cx="673604" cy="0"/>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69" name="Sun 168"/>
            <p:cNvSpPr/>
            <p:nvPr/>
          </p:nvSpPr>
          <p:spPr>
            <a:xfrm>
              <a:off x="6644639" y="2915108"/>
              <a:ext cx="315828" cy="301556"/>
            </a:xfrm>
            <a:prstGeom prst="sun">
              <a:avLst/>
            </a:prstGeom>
            <a:solidFill>
              <a:srgbClr val="FFCC66"/>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a:solidFill>
                  <a:prstClr val="white"/>
                </a:solidFill>
                <a:latin typeface="Calibri"/>
              </a:endParaRPr>
            </a:p>
          </p:txBody>
        </p:sp>
      </p:grpSp>
      <p:grpSp>
        <p:nvGrpSpPr>
          <p:cNvPr id="202" name="Group 201"/>
          <p:cNvGrpSpPr/>
          <p:nvPr/>
        </p:nvGrpSpPr>
        <p:grpSpPr>
          <a:xfrm>
            <a:off x="69972" y="2458229"/>
            <a:ext cx="6574727" cy="1215626"/>
            <a:chOff x="69912" y="3520560"/>
            <a:chExt cx="6574727" cy="1215626"/>
          </a:xfrm>
        </p:grpSpPr>
        <p:cxnSp>
          <p:nvCxnSpPr>
            <p:cNvPr id="198" name="Straight Arrow Connector 197"/>
            <p:cNvCxnSpPr/>
            <p:nvPr/>
          </p:nvCxnSpPr>
          <p:spPr>
            <a:xfrm flipH="1">
              <a:off x="4765783" y="4346864"/>
              <a:ext cx="1878856" cy="192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65" name="Picture 6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81171" y="4512421"/>
              <a:ext cx="1293994" cy="223765"/>
            </a:xfrm>
            <a:prstGeom prst="rect">
              <a:avLst/>
            </a:prstGeom>
          </p:spPr>
        </p:pic>
        <p:pic>
          <p:nvPicPr>
            <p:cNvPr id="66" name="Picture 65"/>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933056" y="3707024"/>
              <a:ext cx="832727" cy="144000"/>
            </a:xfrm>
            <a:prstGeom prst="rect">
              <a:avLst/>
            </a:prstGeom>
          </p:spPr>
        </p:pic>
        <p:pic>
          <p:nvPicPr>
            <p:cNvPr id="86" name="Picture 85"/>
            <p:cNvPicPr>
              <a:picLocks noChangeAspect="1"/>
            </p:cNvPicPr>
            <p:nvPr/>
          </p:nvPicPr>
          <p:blipFill rotWithShape="1">
            <a:blip r:embed="rId9" cstate="print">
              <a:extLst>
                <a:ext uri="{28A0092B-C50C-407E-A947-70E740481C1C}">
                  <a14:useLocalDpi xmlns:a14="http://schemas.microsoft.com/office/drawing/2010/main"/>
                </a:ext>
              </a:extLst>
            </a:blip>
            <a:srcRect r="-3"/>
            <a:stretch/>
          </p:blipFill>
          <p:spPr>
            <a:xfrm>
              <a:off x="3339870" y="3520560"/>
              <a:ext cx="317354" cy="144000"/>
            </a:xfrm>
            <a:prstGeom prst="rect">
              <a:avLst/>
            </a:prstGeom>
          </p:spPr>
        </p:pic>
        <p:cxnSp>
          <p:nvCxnSpPr>
            <p:cNvPr id="138" name="Straight Arrow Connector 137"/>
            <p:cNvCxnSpPr>
              <a:endCxn id="66" idx="3"/>
            </p:cNvCxnSpPr>
            <p:nvPr/>
          </p:nvCxnSpPr>
          <p:spPr>
            <a:xfrm flipH="1" flipV="1">
              <a:off x="4765783" y="3779024"/>
              <a:ext cx="1878856" cy="5188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0" name="Straight Arrow Connector 139"/>
            <p:cNvCxnSpPr>
              <a:stCxn id="66" idx="1"/>
            </p:cNvCxnSpPr>
            <p:nvPr/>
          </p:nvCxnSpPr>
          <p:spPr>
            <a:xfrm flipH="1" flipV="1">
              <a:off x="3616656" y="3574976"/>
              <a:ext cx="316400" cy="2040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2" name="Straight Arrow Connector 141"/>
            <p:cNvCxnSpPr>
              <a:stCxn id="66" idx="1"/>
            </p:cNvCxnSpPr>
            <p:nvPr/>
          </p:nvCxnSpPr>
          <p:spPr>
            <a:xfrm flipH="1">
              <a:off x="3019939" y="3779024"/>
              <a:ext cx="913117" cy="0"/>
            </a:xfrm>
            <a:prstGeom prst="straightConnector1">
              <a:avLst/>
            </a:prstGeom>
            <a:ln>
              <a:solidFill>
                <a:srgbClr val="66CCFF"/>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46" name="Straight Arrow Connector 145"/>
            <p:cNvCxnSpPr/>
            <p:nvPr/>
          </p:nvCxnSpPr>
          <p:spPr>
            <a:xfrm flipH="1">
              <a:off x="2426753" y="3575756"/>
              <a:ext cx="913117" cy="0"/>
            </a:xfrm>
            <a:prstGeom prst="straightConnector1">
              <a:avLst/>
            </a:prstGeom>
            <a:ln>
              <a:solidFill>
                <a:srgbClr val="FF66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47" name="Straight Arrow Connector 146"/>
            <p:cNvCxnSpPr/>
            <p:nvPr/>
          </p:nvCxnSpPr>
          <p:spPr>
            <a:xfrm flipH="1">
              <a:off x="69912" y="4624304"/>
              <a:ext cx="913117" cy="0"/>
            </a:xfrm>
            <a:prstGeom prst="straightConnector1">
              <a:avLst/>
            </a:prstGeom>
            <a:ln>
              <a:solidFill>
                <a:srgbClr val="0000FF"/>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75" name="Straight Arrow Connector 174"/>
            <p:cNvCxnSpPr>
              <a:stCxn id="31" idx="1"/>
              <a:endCxn id="65" idx="3"/>
            </p:cNvCxnSpPr>
            <p:nvPr/>
          </p:nvCxnSpPr>
          <p:spPr>
            <a:xfrm flipH="1">
              <a:off x="2175165" y="4369958"/>
              <a:ext cx="789867" cy="2543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13" name="TextBox 212"/>
          <p:cNvSpPr txBox="1"/>
          <p:nvPr/>
        </p:nvSpPr>
        <p:spPr>
          <a:xfrm>
            <a:off x="46608" y="48013"/>
            <a:ext cx="9144000" cy="1323439"/>
          </a:xfrm>
          <a:prstGeom prst="rect">
            <a:avLst/>
          </a:prstGeom>
          <a:noFill/>
        </p:spPr>
        <p:txBody>
          <a:bodyPr wrap="square" lIns="91312" tIns="45657" rIns="91312" bIns="45657" rtlCol="0">
            <a:spAutoFit/>
          </a:bodyPr>
          <a:lstStyle/>
          <a:p>
            <a:pPr algn="just" defTabSz="456562"/>
            <a:r>
              <a:rPr lang="en-US" sz="2000" dirty="0">
                <a:solidFill>
                  <a:srgbClr val="FFFF00"/>
                </a:solidFill>
                <a:latin typeface="Times New Roman"/>
                <a:cs typeface="Times New Roman"/>
              </a:rPr>
              <a:t>I R I D E </a:t>
            </a:r>
            <a:r>
              <a:rPr lang="en-US" sz="2000" dirty="0">
                <a:solidFill>
                  <a:prstClr val="white"/>
                </a:solidFill>
                <a:latin typeface="Times New Roman"/>
                <a:cs typeface="Times New Roman"/>
              </a:rPr>
              <a:t>is a large infrastructure for fundamental and applied physics research. </a:t>
            </a:r>
            <a:r>
              <a:rPr lang="en-US" sz="2000" dirty="0">
                <a:solidFill>
                  <a:srgbClr val="FFFFFF"/>
                </a:solidFill>
                <a:latin typeface="Times New Roman"/>
                <a:cs typeface="Times New Roman"/>
              </a:rPr>
              <a:t>Conceived as an </a:t>
            </a:r>
            <a:r>
              <a:rPr lang="en-US" sz="2000" dirty="0">
                <a:solidFill>
                  <a:srgbClr val="FFFF00"/>
                </a:solidFill>
                <a:latin typeface="Times New Roman"/>
                <a:cs typeface="Times New Roman"/>
              </a:rPr>
              <a:t>innovative </a:t>
            </a:r>
            <a:r>
              <a:rPr lang="en-US" sz="2000" dirty="0">
                <a:solidFill>
                  <a:srgbClr val="FFFFFF"/>
                </a:solidFill>
                <a:latin typeface="Times New Roman"/>
                <a:cs typeface="Times New Roman"/>
              </a:rPr>
              <a:t>and</a:t>
            </a:r>
            <a:r>
              <a:rPr lang="en-US" sz="2000" dirty="0">
                <a:solidFill>
                  <a:srgbClr val="FFFF00"/>
                </a:solidFill>
                <a:latin typeface="Times New Roman"/>
                <a:cs typeface="Times New Roman"/>
              </a:rPr>
              <a:t> evolutionary </a:t>
            </a:r>
            <a:r>
              <a:rPr lang="en-US" sz="2000" dirty="0">
                <a:solidFill>
                  <a:srgbClr val="FFFFFF"/>
                </a:solidFill>
                <a:latin typeface="Times New Roman"/>
                <a:cs typeface="Times New Roman"/>
              </a:rPr>
              <a:t>tool for </a:t>
            </a:r>
            <a:r>
              <a:rPr lang="en-US" sz="2000" dirty="0">
                <a:solidFill>
                  <a:srgbClr val="FFFF00"/>
                </a:solidFill>
                <a:latin typeface="Times New Roman"/>
                <a:cs typeface="Times New Roman"/>
              </a:rPr>
              <a:t>multi-disciplinary investigations </a:t>
            </a:r>
            <a:r>
              <a:rPr lang="en-US" sz="2000" dirty="0">
                <a:solidFill>
                  <a:srgbClr val="FFFFFF"/>
                </a:solidFill>
                <a:latin typeface="Times New Roman"/>
                <a:cs typeface="Times New Roman"/>
              </a:rPr>
              <a:t>in a wide field of scientific, technological and industrial applications, it will be a high intensity</a:t>
            </a:r>
            <a:r>
              <a:rPr lang="en-US" sz="2000" dirty="0">
                <a:solidFill>
                  <a:srgbClr val="FFFF00"/>
                </a:solidFill>
                <a:latin typeface="Times New Roman"/>
                <a:cs typeface="Times New Roman"/>
              </a:rPr>
              <a:t> “particle beams factory”. </a:t>
            </a:r>
          </a:p>
        </p:txBody>
      </p:sp>
      <p:sp>
        <p:nvSpPr>
          <p:cNvPr id="216" name="Rectangle 215"/>
          <p:cNvSpPr/>
          <p:nvPr/>
        </p:nvSpPr>
        <p:spPr>
          <a:xfrm>
            <a:off x="46608" y="5124116"/>
            <a:ext cx="9097392" cy="1631179"/>
          </a:xfrm>
          <a:prstGeom prst="rect">
            <a:avLst/>
          </a:prstGeom>
        </p:spPr>
        <p:txBody>
          <a:bodyPr wrap="square" lIns="91312" tIns="45657" rIns="91312" bIns="45657">
            <a:spAutoFit/>
          </a:bodyPr>
          <a:lstStyle/>
          <a:p>
            <a:pPr algn="just" defTabSz="456562"/>
            <a:r>
              <a:rPr lang="en-US" sz="2000" dirty="0">
                <a:solidFill>
                  <a:srgbClr val="FFFFFF"/>
                </a:solidFill>
                <a:latin typeface="Times New Roman"/>
                <a:cs typeface="Times New Roman"/>
              </a:rPr>
              <a:t>Based on a combination of a </a:t>
            </a:r>
            <a:r>
              <a:rPr lang="en-US" sz="2000" dirty="0">
                <a:solidFill>
                  <a:srgbClr val="FFFF00"/>
                </a:solidFill>
                <a:latin typeface="Times New Roman"/>
                <a:cs typeface="Times New Roman"/>
              </a:rPr>
              <a:t>high duty cycle radio-frequency superconducting electron </a:t>
            </a:r>
            <a:r>
              <a:rPr lang="en-US" sz="2000" dirty="0" err="1">
                <a:solidFill>
                  <a:srgbClr val="FFFF00"/>
                </a:solidFill>
                <a:latin typeface="Times New Roman"/>
                <a:cs typeface="Times New Roman"/>
              </a:rPr>
              <a:t>linac</a:t>
            </a:r>
            <a:r>
              <a:rPr lang="en-US" sz="2000" dirty="0">
                <a:solidFill>
                  <a:srgbClr val="FFFFFF"/>
                </a:solidFill>
                <a:latin typeface="Times New Roman"/>
                <a:cs typeface="Times New Roman"/>
              </a:rPr>
              <a:t> (SC RF LINAC) and of </a:t>
            </a:r>
            <a:r>
              <a:rPr lang="en-US" sz="2000" dirty="0">
                <a:solidFill>
                  <a:srgbClr val="FFFF00"/>
                </a:solidFill>
                <a:latin typeface="Times New Roman"/>
                <a:cs typeface="Times New Roman"/>
              </a:rPr>
              <a:t>high energy lasers</a:t>
            </a:r>
            <a:r>
              <a:rPr lang="en-US" sz="2000" dirty="0">
                <a:solidFill>
                  <a:srgbClr val="FFFFFF"/>
                </a:solidFill>
                <a:latin typeface="Times New Roman"/>
                <a:cs typeface="Times New Roman"/>
              </a:rPr>
              <a:t> it will be able to produce a high flux of </a:t>
            </a:r>
            <a:r>
              <a:rPr lang="en-US" sz="2000" dirty="0">
                <a:solidFill>
                  <a:srgbClr val="FFFF00"/>
                </a:solidFill>
                <a:latin typeface="Times New Roman"/>
                <a:cs typeface="Times New Roman"/>
              </a:rPr>
              <a:t>electrons, photons (from </a:t>
            </a:r>
            <a:r>
              <a:rPr lang="en-US" sz="2000" dirty="0">
                <a:solidFill>
                  <a:srgbClr val="FF6600"/>
                </a:solidFill>
                <a:latin typeface="Times New Roman"/>
                <a:cs typeface="Times New Roman"/>
              </a:rPr>
              <a:t>infrared</a:t>
            </a:r>
            <a:r>
              <a:rPr lang="en-US" sz="2000" dirty="0">
                <a:solidFill>
                  <a:srgbClr val="FFFF00"/>
                </a:solidFill>
                <a:latin typeface="Times New Roman"/>
                <a:cs typeface="Times New Roman"/>
              </a:rPr>
              <a:t> to </a:t>
            </a:r>
            <a:r>
              <a:rPr lang="en-US" sz="2000" dirty="0">
                <a:solidFill>
                  <a:srgbClr val="FF0000"/>
                </a:solidFill>
                <a:latin typeface="Symbol" charset="2"/>
                <a:cs typeface="Symbol" charset="2"/>
              </a:rPr>
              <a:t>g</a:t>
            </a:r>
            <a:r>
              <a:rPr lang="en-US" sz="2000" dirty="0">
                <a:solidFill>
                  <a:srgbClr val="FF0000"/>
                </a:solidFill>
                <a:latin typeface="Times New Roman"/>
                <a:cs typeface="Times New Roman"/>
              </a:rPr>
              <a:t>-rays</a:t>
            </a:r>
            <a:r>
              <a:rPr lang="en-US" sz="2000" dirty="0">
                <a:solidFill>
                  <a:srgbClr val="FFFF00"/>
                </a:solidFill>
                <a:latin typeface="Times New Roman"/>
                <a:cs typeface="Times New Roman"/>
              </a:rPr>
              <a:t>), </a:t>
            </a:r>
            <a:r>
              <a:rPr lang="en-US" sz="2000" dirty="0">
                <a:solidFill>
                  <a:srgbClr val="808080"/>
                </a:solidFill>
                <a:latin typeface="Times New Roman"/>
                <a:cs typeface="Times New Roman"/>
              </a:rPr>
              <a:t>neutrons</a:t>
            </a:r>
            <a:r>
              <a:rPr lang="en-US" sz="2000" dirty="0">
                <a:solidFill>
                  <a:srgbClr val="FFFF00"/>
                </a:solidFill>
                <a:latin typeface="Times New Roman"/>
                <a:cs typeface="Times New Roman"/>
              </a:rPr>
              <a:t>, </a:t>
            </a:r>
            <a:r>
              <a:rPr lang="en-US" sz="2000" dirty="0">
                <a:solidFill>
                  <a:srgbClr val="FFCC66"/>
                </a:solidFill>
                <a:latin typeface="Times New Roman"/>
                <a:cs typeface="Times New Roman"/>
              </a:rPr>
              <a:t>protons</a:t>
            </a:r>
            <a:r>
              <a:rPr lang="en-US" sz="2000" dirty="0">
                <a:solidFill>
                  <a:srgbClr val="FFFF00"/>
                </a:solidFill>
                <a:latin typeface="Times New Roman"/>
                <a:cs typeface="Times New Roman"/>
              </a:rPr>
              <a:t> and eventually </a:t>
            </a:r>
            <a:r>
              <a:rPr lang="en-US" sz="2000" dirty="0">
                <a:solidFill>
                  <a:srgbClr val="CC66FF"/>
                </a:solidFill>
                <a:latin typeface="Times New Roman"/>
                <a:cs typeface="Times New Roman"/>
              </a:rPr>
              <a:t>positrons</a:t>
            </a:r>
            <a:r>
              <a:rPr lang="en-US" sz="2000" dirty="0">
                <a:solidFill>
                  <a:srgbClr val="FFFF00"/>
                </a:solidFill>
                <a:latin typeface="Times New Roman"/>
                <a:cs typeface="Times New Roman"/>
              </a:rPr>
              <a:t>, </a:t>
            </a:r>
            <a:r>
              <a:rPr lang="en-US" sz="2000" dirty="0">
                <a:solidFill>
                  <a:srgbClr val="FFFFFF"/>
                </a:solidFill>
                <a:latin typeface="Times New Roman"/>
                <a:cs typeface="Times New Roman"/>
              </a:rPr>
              <a:t>that will be available for a wide national and international scientific community interested to take profit of the most advanced particle and radiation sources. </a:t>
            </a:r>
          </a:p>
        </p:txBody>
      </p:sp>
      <p:grpSp>
        <p:nvGrpSpPr>
          <p:cNvPr id="25" name="Group 24"/>
          <p:cNvGrpSpPr/>
          <p:nvPr/>
        </p:nvGrpSpPr>
        <p:grpSpPr>
          <a:xfrm>
            <a:off x="1155170" y="2842555"/>
            <a:ext cx="1809983" cy="441978"/>
            <a:chOff x="1155057" y="2728135"/>
            <a:chExt cx="1809983" cy="441978"/>
          </a:xfrm>
        </p:grpSpPr>
        <p:grpSp>
          <p:nvGrpSpPr>
            <p:cNvPr id="206" name="Group 205"/>
            <p:cNvGrpSpPr/>
            <p:nvPr/>
          </p:nvGrpSpPr>
          <p:grpSpPr>
            <a:xfrm>
              <a:off x="1155057" y="2868873"/>
              <a:ext cx="1809983" cy="301240"/>
              <a:chOff x="1155057" y="4045624"/>
              <a:chExt cx="1809983" cy="301240"/>
            </a:xfrm>
          </p:grpSpPr>
          <p:sp>
            <p:nvSpPr>
              <p:cNvPr id="159" name="Cloud 158"/>
              <p:cNvSpPr/>
              <p:nvPr/>
            </p:nvSpPr>
            <p:spPr>
              <a:xfrm>
                <a:off x="1342185" y="4045624"/>
                <a:ext cx="522858" cy="287248"/>
              </a:xfrm>
              <a:prstGeom prst="cloud">
                <a:avLst/>
              </a:prstGeom>
              <a:solidFill>
                <a:srgbClr val="FFCC66"/>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dirty="0">
                  <a:solidFill>
                    <a:prstClr val="white"/>
                  </a:solidFill>
                  <a:latin typeface="Calibri"/>
                </a:endParaRPr>
              </a:p>
            </p:txBody>
          </p:sp>
          <p:cxnSp>
            <p:nvCxnSpPr>
              <p:cNvPr id="160" name="Straight Arrow Connector 159"/>
              <p:cNvCxnSpPr/>
              <p:nvPr/>
            </p:nvCxnSpPr>
            <p:spPr>
              <a:xfrm flipH="1" flipV="1">
                <a:off x="1852687" y="4175087"/>
                <a:ext cx="1112353" cy="171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6" name="Straight Arrow Connector 165"/>
              <p:cNvCxnSpPr/>
              <p:nvPr/>
            </p:nvCxnSpPr>
            <p:spPr>
              <a:xfrm flipH="1">
                <a:off x="1155057" y="4200899"/>
                <a:ext cx="75615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4" name="TextBox 23"/>
            <p:cNvSpPr txBox="1"/>
            <p:nvPr/>
          </p:nvSpPr>
          <p:spPr>
            <a:xfrm>
              <a:off x="1284979" y="2728135"/>
              <a:ext cx="705705" cy="369332"/>
            </a:xfrm>
            <a:prstGeom prst="rect">
              <a:avLst/>
            </a:prstGeom>
            <a:noFill/>
          </p:spPr>
          <p:txBody>
            <a:bodyPr wrap="square" rtlCol="0">
              <a:spAutoFit/>
            </a:bodyPr>
            <a:lstStyle/>
            <a:p>
              <a:pPr defTabSz="456562"/>
              <a:r>
                <a:rPr lang="en-US" dirty="0" smtClean="0">
                  <a:solidFill>
                    <a:prstClr val="black"/>
                  </a:solidFill>
                  <a:latin typeface="Times New Roman"/>
                  <a:cs typeface="Times New Roman"/>
                </a:rPr>
                <a:t>PWA</a:t>
              </a:r>
              <a:endParaRPr lang="en-US" dirty="0">
                <a:solidFill>
                  <a:prstClr val="black"/>
                </a:solidFill>
                <a:latin typeface="Times New Roman"/>
                <a:cs typeface="Times New Roman"/>
              </a:endParaRPr>
            </a:p>
          </p:txBody>
        </p:sp>
      </p:grpSp>
      <p:cxnSp>
        <p:nvCxnSpPr>
          <p:cNvPr id="29" name="Straight Connector 28"/>
          <p:cNvCxnSpPr>
            <a:stCxn id="5" idx="2"/>
          </p:cNvCxnSpPr>
          <p:nvPr/>
        </p:nvCxnSpPr>
        <p:spPr>
          <a:xfrm flipH="1">
            <a:off x="7534853" y="3368186"/>
            <a:ext cx="8573" cy="1072102"/>
          </a:xfrm>
          <a:prstGeom prst="line">
            <a:avLst/>
          </a:prstGeom>
          <a:ln>
            <a:solidFill>
              <a:srgbClr val="66CCFF"/>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H="1">
            <a:off x="3806728" y="3365365"/>
            <a:ext cx="8573" cy="1072102"/>
          </a:xfrm>
          <a:prstGeom prst="line">
            <a:avLst/>
          </a:prstGeom>
          <a:ln>
            <a:solidFill>
              <a:srgbClr val="66CCFF"/>
            </a:solidFill>
          </a:ln>
        </p:spPr>
        <p:style>
          <a:lnRef idx="2">
            <a:schemeClr val="accent1"/>
          </a:lnRef>
          <a:fillRef idx="0">
            <a:schemeClr val="accent1"/>
          </a:fillRef>
          <a:effectRef idx="1">
            <a:schemeClr val="accent1"/>
          </a:effectRef>
          <a:fontRef idx="minor">
            <a:schemeClr val="tx1"/>
          </a:fontRef>
        </p:style>
      </p:cxnSp>
      <p:grpSp>
        <p:nvGrpSpPr>
          <p:cNvPr id="28" name="Group 27"/>
          <p:cNvGrpSpPr/>
          <p:nvPr/>
        </p:nvGrpSpPr>
        <p:grpSpPr>
          <a:xfrm>
            <a:off x="2603510" y="2759109"/>
            <a:ext cx="5838579" cy="956374"/>
            <a:chOff x="2603379" y="2759109"/>
            <a:chExt cx="5838579" cy="956374"/>
          </a:xfrm>
        </p:grpSpPr>
        <p:grpSp>
          <p:nvGrpSpPr>
            <p:cNvPr id="208" name="Group 207"/>
            <p:cNvGrpSpPr/>
            <p:nvPr/>
          </p:nvGrpSpPr>
          <p:grpSpPr>
            <a:xfrm>
              <a:off x="2603379" y="2759109"/>
              <a:ext cx="5838579" cy="916462"/>
              <a:chOff x="2603371" y="3821440"/>
              <a:chExt cx="5838579" cy="916462"/>
            </a:xfrm>
          </p:grpSpPr>
          <p:grpSp>
            <p:nvGrpSpPr>
              <p:cNvPr id="57" name="Group 56"/>
              <p:cNvGrpSpPr/>
              <p:nvPr/>
            </p:nvGrpSpPr>
            <p:grpSpPr>
              <a:xfrm>
                <a:off x="7648198" y="3821440"/>
                <a:ext cx="793752" cy="144000"/>
                <a:chOff x="6874750" y="3492549"/>
                <a:chExt cx="793752" cy="144000"/>
              </a:xfrm>
            </p:grpSpPr>
            <p:sp>
              <p:nvSpPr>
                <p:cNvPr id="44" name="Rectangle 43"/>
                <p:cNvSpPr/>
                <p:nvPr/>
              </p:nvSpPr>
              <p:spPr>
                <a:xfrm>
                  <a:off x="6874750" y="3492549"/>
                  <a:ext cx="793752" cy="14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a:solidFill>
                      <a:prstClr val="white"/>
                    </a:solidFill>
                    <a:latin typeface="Calibri"/>
                  </a:endParaRPr>
                </a:p>
              </p:txBody>
            </p:sp>
            <p:grpSp>
              <p:nvGrpSpPr>
                <p:cNvPr id="56" name="Group 55"/>
                <p:cNvGrpSpPr/>
                <p:nvPr/>
              </p:nvGrpSpPr>
              <p:grpSpPr>
                <a:xfrm>
                  <a:off x="6952592" y="3544536"/>
                  <a:ext cx="638069" cy="40026"/>
                  <a:chOff x="6975534" y="3913440"/>
                  <a:chExt cx="638069" cy="40026"/>
                </a:xfrm>
              </p:grpSpPr>
              <p:pic>
                <p:nvPicPr>
                  <p:cNvPr id="49" name="Picture 2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6975534" y="3914225"/>
                    <a:ext cx="215044" cy="39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7183514" y="3913440"/>
                    <a:ext cx="215044" cy="39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flipV="1">
                    <a:off x="7398559" y="3913440"/>
                    <a:ext cx="215044" cy="39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9" name="Picture 6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H="1">
                <a:off x="2603371" y="4549350"/>
                <a:ext cx="298278" cy="188552"/>
              </a:xfrm>
              <a:prstGeom prst="rect">
                <a:avLst/>
              </a:prstGeom>
            </p:spPr>
          </p:pic>
          <p:cxnSp>
            <p:nvCxnSpPr>
              <p:cNvPr id="82" name="Curved Connector 81"/>
              <p:cNvCxnSpPr>
                <a:stCxn id="44" idx="3"/>
                <a:endCxn id="5" idx="3"/>
              </p:cNvCxnSpPr>
              <p:nvPr/>
            </p:nvCxnSpPr>
            <p:spPr>
              <a:xfrm flipH="1">
                <a:off x="8441942" y="3893440"/>
                <a:ext cx="8" cy="476518"/>
              </a:xfrm>
              <a:prstGeom prst="curvedConnector3">
                <a:avLst>
                  <a:gd name="adj1" fmla="val -2857500000"/>
                </a:avLst>
              </a:prstGeom>
              <a:ln>
                <a:solidFill>
                  <a:srgbClr val="CC66FF"/>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a:stCxn id="31" idx="3"/>
                <a:endCxn id="58" idx="1"/>
              </p:cNvCxnSpPr>
              <p:nvPr/>
            </p:nvCxnSpPr>
            <p:spPr>
              <a:xfrm flipV="1">
                <a:off x="4762343" y="4364670"/>
                <a:ext cx="779778" cy="52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709018" y="4393075"/>
                <a:ext cx="310921" cy="1981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Sun 75"/>
              <p:cNvSpPr>
                <a:spLocks noChangeAspect="1" noChangeArrowheads="1"/>
              </p:cNvSpPr>
              <p:nvPr/>
            </p:nvSpPr>
            <p:spPr bwMode="auto">
              <a:xfrm>
                <a:off x="5542121" y="4186738"/>
                <a:ext cx="396000" cy="355863"/>
              </a:xfrm>
              <a:prstGeom prst="sun">
                <a:avLst>
                  <a:gd name="adj" fmla="val 25000"/>
                </a:avLst>
              </a:prstGeom>
              <a:solidFill>
                <a:srgbClr val="CC66FF"/>
              </a:solidFill>
              <a:ln>
                <a:noFill/>
              </a:ln>
            </p:spPr>
            <p:txBody>
              <a:bodyPr/>
              <a:lstStyle/>
              <a:p>
                <a:pPr defTabSz="456562"/>
                <a:endParaRPr lang="en-US" sz="2000">
                  <a:solidFill>
                    <a:prstClr val="black"/>
                  </a:solidFill>
                  <a:latin typeface="Times New Roman" charset="0"/>
                  <a:cs typeface="Times New Roman" charset="0"/>
                </a:endParaRPr>
              </a:p>
            </p:txBody>
          </p:sp>
          <p:cxnSp>
            <p:nvCxnSpPr>
              <p:cNvPr id="83" name="Straight Arrow Connector 82"/>
              <p:cNvCxnSpPr>
                <a:stCxn id="5" idx="1"/>
                <a:endCxn id="58" idx="3"/>
              </p:cNvCxnSpPr>
              <p:nvPr/>
            </p:nvCxnSpPr>
            <p:spPr>
              <a:xfrm flipH="1" flipV="1">
                <a:off x="5938121" y="4364670"/>
                <a:ext cx="706510" cy="5288"/>
              </a:xfrm>
              <a:prstGeom prst="straightConnector1">
                <a:avLst/>
              </a:prstGeom>
              <a:ln>
                <a:solidFill>
                  <a:srgbClr val="CC66FF"/>
                </a:solidFill>
                <a:tailEnd type="arrow"/>
              </a:ln>
            </p:spPr>
            <p:style>
              <a:lnRef idx="2">
                <a:schemeClr val="accent1"/>
              </a:lnRef>
              <a:fillRef idx="0">
                <a:schemeClr val="accent1"/>
              </a:fillRef>
              <a:effectRef idx="1">
                <a:schemeClr val="accent1"/>
              </a:effectRef>
              <a:fontRef idx="minor">
                <a:schemeClr val="tx1"/>
              </a:fontRef>
            </p:style>
          </p:cxnSp>
        </p:grpSp>
        <p:sp>
          <p:nvSpPr>
            <p:cNvPr id="52" name="TextBox 51"/>
            <p:cNvSpPr txBox="1"/>
            <p:nvPr/>
          </p:nvSpPr>
          <p:spPr>
            <a:xfrm>
              <a:off x="5535676" y="3346151"/>
              <a:ext cx="663222" cy="369332"/>
            </a:xfrm>
            <a:prstGeom prst="rect">
              <a:avLst/>
            </a:prstGeom>
            <a:noFill/>
          </p:spPr>
          <p:txBody>
            <a:bodyPr wrap="square" rtlCol="0">
              <a:spAutoFit/>
            </a:bodyPr>
            <a:lstStyle/>
            <a:p>
              <a:pPr defTabSz="456562"/>
              <a:r>
                <a:rPr lang="en-US" dirty="0" smtClean="0">
                  <a:solidFill>
                    <a:prstClr val="black"/>
                  </a:solidFill>
                  <a:latin typeface="Calibri"/>
                </a:rPr>
                <a:t>10</a:t>
              </a:r>
              <a:r>
                <a:rPr lang="en-US" baseline="30000" dirty="0" smtClean="0">
                  <a:solidFill>
                    <a:prstClr val="black"/>
                  </a:solidFill>
                  <a:latin typeface="Calibri"/>
                </a:rPr>
                <a:t>32</a:t>
              </a:r>
              <a:endParaRPr lang="en-US" dirty="0">
                <a:solidFill>
                  <a:prstClr val="black"/>
                </a:solidFill>
                <a:latin typeface="Calibri"/>
              </a:endParaRPr>
            </a:p>
          </p:txBody>
        </p:sp>
      </p:grpSp>
      <p:grpSp>
        <p:nvGrpSpPr>
          <p:cNvPr id="27" name="Group 26"/>
          <p:cNvGrpSpPr/>
          <p:nvPr/>
        </p:nvGrpSpPr>
        <p:grpSpPr>
          <a:xfrm>
            <a:off x="4765783" y="2971642"/>
            <a:ext cx="4284550" cy="1771576"/>
            <a:chOff x="4765783" y="2971642"/>
            <a:chExt cx="4284550" cy="1771576"/>
          </a:xfrm>
        </p:grpSpPr>
        <p:grpSp>
          <p:nvGrpSpPr>
            <p:cNvPr id="210" name="Group 209"/>
            <p:cNvGrpSpPr/>
            <p:nvPr/>
          </p:nvGrpSpPr>
          <p:grpSpPr>
            <a:xfrm>
              <a:off x="4765783" y="2971642"/>
              <a:ext cx="4284550" cy="1771576"/>
              <a:chOff x="4765783" y="4033973"/>
              <a:chExt cx="4284550" cy="1771576"/>
            </a:xfrm>
          </p:grpSpPr>
          <p:pic>
            <p:nvPicPr>
              <p:cNvPr id="67" name="Picture 6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52055" y="4033973"/>
                <a:ext cx="298278" cy="188552"/>
              </a:xfrm>
              <a:prstGeom prst="rect">
                <a:avLst/>
              </a:prstGeom>
            </p:spPr>
          </p:pic>
          <p:grpSp>
            <p:nvGrpSpPr>
              <p:cNvPr id="207" name="Group 206"/>
              <p:cNvGrpSpPr/>
              <p:nvPr/>
            </p:nvGrpSpPr>
            <p:grpSpPr>
              <a:xfrm>
                <a:off x="4765783" y="4370166"/>
                <a:ext cx="1878856" cy="1435383"/>
                <a:chOff x="4765783" y="4370166"/>
                <a:chExt cx="1878856" cy="1435383"/>
              </a:xfrm>
            </p:grpSpPr>
            <p:pic>
              <p:nvPicPr>
                <p:cNvPr id="63" name="Picture 62"/>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495512" y="5448907"/>
                  <a:ext cx="475522" cy="356642"/>
                </a:xfrm>
                <a:prstGeom prst="rect">
                  <a:avLst/>
                </a:prstGeom>
              </p:spPr>
            </p:pic>
            <p:sp>
              <p:nvSpPr>
                <p:cNvPr id="64" name="Sun 75"/>
                <p:cNvSpPr>
                  <a:spLocks noChangeArrowheads="1"/>
                </p:cNvSpPr>
                <p:nvPr/>
              </p:nvSpPr>
              <p:spPr bwMode="auto">
                <a:xfrm>
                  <a:off x="5528010" y="4820605"/>
                  <a:ext cx="382304" cy="343555"/>
                </a:xfrm>
                <a:prstGeom prst="sun">
                  <a:avLst>
                    <a:gd name="adj" fmla="val 25000"/>
                  </a:avLst>
                </a:prstGeom>
                <a:solidFill>
                  <a:srgbClr val="0000FF"/>
                </a:solidFill>
                <a:ln>
                  <a:noFill/>
                </a:ln>
              </p:spPr>
              <p:txBody>
                <a:bodyPr/>
                <a:lstStyle/>
                <a:p>
                  <a:pPr defTabSz="456562"/>
                  <a:endParaRPr lang="en-US" sz="2000">
                    <a:solidFill>
                      <a:prstClr val="black"/>
                    </a:solidFill>
                    <a:latin typeface="Times New Roman" charset="0"/>
                    <a:cs typeface="Times New Roman" charset="0"/>
                  </a:endParaRPr>
                </a:p>
              </p:txBody>
            </p:sp>
            <p:cxnSp>
              <p:nvCxnSpPr>
                <p:cNvPr id="90" name="Straight Arrow Connector 89"/>
                <p:cNvCxnSpPr/>
                <p:nvPr/>
              </p:nvCxnSpPr>
              <p:spPr>
                <a:xfrm>
                  <a:off x="4765783" y="4380552"/>
                  <a:ext cx="554947" cy="357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p:nvPr/>
              </p:nvCxnSpPr>
              <p:spPr>
                <a:xfrm flipH="1">
                  <a:off x="6148031" y="4370166"/>
                  <a:ext cx="496608" cy="3793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p:nvPr/>
              </p:nvCxnSpPr>
              <p:spPr>
                <a:xfrm flipH="1" flipV="1">
                  <a:off x="5320730" y="4737902"/>
                  <a:ext cx="221392" cy="711006"/>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flipV="1">
                  <a:off x="5924425" y="4737902"/>
                  <a:ext cx="223606" cy="71100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10" name="Straight Arrow Connector 109"/>
                <p:cNvCxnSpPr/>
                <p:nvPr/>
              </p:nvCxnSpPr>
              <p:spPr>
                <a:xfrm>
                  <a:off x="5320730" y="4737902"/>
                  <a:ext cx="221392" cy="167119"/>
                </a:xfrm>
                <a:prstGeom prst="straightConnector1">
                  <a:avLst/>
                </a:prstGeom>
                <a:ln>
                  <a:solidFill>
                    <a:srgbClr val="0000FF"/>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17" name="Straight Arrow Connector 116"/>
                <p:cNvCxnSpPr/>
                <p:nvPr/>
              </p:nvCxnSpPr>
              <p:spPr>
                <a:xfrm flipH="1">
                  <a:off x="5924425" y="4737902"/>
                  <a:ext cx="223608" cy="167119"/>
                </a:xfrm>
                <a:prstGeom prst="straightConnector1">
                  <a:avLst/>
                </a:prstGeom>
                <a:ln>
                  <a:solidFill>
                    <a:srgbClr val="0000FF"/>
                  </a:solidFill>
                  <a:prstDash val="sysDash"/>
                  <a:tailEnd type="arrow"/>
                </a:ln>
              </p:spPr>
              <p:style>
                <a:lnRef idx="2">
                  <a:schemeClr val="accent1"/>
                </a:lnRef>
                <a:fillRef idx="0">
                  <a:schemeClr val="accent1"/>
                </a:fillRef>
                <a:effectRef idx="1">
                  <a:schemeClr val="accent1"/>
                </a:effectRef>
                <a:fontRef idx="minor">
                  <a:schemeClr val="tx1"/>
                </a:fontRef>
              </p:style>
            </p:cxnSp>
          </p:grpSp>
          <p:cxnSp>
            <p:nvCxnSpPr>
              <p:cNvPr id="132" name="Straight Arrow Connector 131"/>
              <p:cNvCxnSpPr/>
              <p:nvPr/>
            </p:nvCxnSpPr>
            <p:spPr>
              <a:xfrm flipH="1">
                <a:off x="8441950" y="4128823"/>
                <a:ext cx="362051" cy="2413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122" name="TextBox 121"/>
            <p:cNvSpPr txBox="1"/>
            <p:nvPr/>
          </p:nvSpPr>
          <p:spPr>
            <a:xfrm>
              <a:off x="5518744" y="3950103"/>
              <a:ext cx="663222" cy="369332"/>
            </a:xfrm>
            <a:prstGeom prst="rect">
              <a:avLst/>
            </a:prstGeom>
            <a:noFill/>
          </p:spPr>
          <p:txBody>
            <a:bodyPr wrap="square" rtlCol="0">
              <a:spAutoFit/>
            </a:bodyPr>
            <a:lstStyle/>
            <a:p>
              <a:pPr defTabSz="456562"/>
              <a:r>
                <a:rPr lang="en-US" dirty="0" smtClean="0">
                  <a:solidFill>
                    <a:prstClr val="black"/>
                  </a:solidFill>
                  <a:latin typeface="Calibri"/>
                </a:rPr>
                <a:t>10</a:t>
              </a:r>
              <a:r>
                <a:rPr lang="en-US" baseline="30000" dirty="0" smtClean="0">
                  <a:solidFill>
                    <a:prstClr val="black"/>
                  </a:solidFill>
                  <a:latin typeface="Calibri"/>
                </a:rPr>
                <a:t>30</a:t>
              </a:r>
              <a:endParaRPr lang="en-US" dirty="0">
                <a:solidFill>
                  <a:prstClr val="black"/>
                </a:solidFill>
                <a:latin typeface="Calibri"/>
              </a:endParaRPr>
            </a:p>
          </p:txBody>
        </p:sp>
      </p:grpSp>
      <p:grpSp>
        <p:nvGrpSpPr>
          <p:cNvPr id="19" name="Group 18"/>
          <p:cNvGrpSpPr/>
          <p:nvPr/>
        </p:nvGrpSpPr>
        <p:grpSpPr>
          <a:xfrm>
            <a:off x="2077036" y="1496424"/>
            <a:ext cx="1278322" cy="1026200"/>
            <a:chOff x="2077036" y="1496424"/>
            <a:chExt cx="1278322" cy="1026200"/>
          </a:xfrm>
        </p:grpSpPr>
        <p:grpSp>
          <p:nvGrpSpPr>
            <p:cNvPr id="21" name="Group 20"/>
            <p:cNvGrpSpPr/>
            <p:nvPr/>
          </p:nvGrpSpPr>
          <p:grpSpPr>
            <a:xfrm>
              <a:off x="2359573" y="1496424"/>
              <a:ext cx="995785" cy="1026200"/>
              <a:chOff x="2317239" y="1381996"/>
              <a:chExt cx="995785" cy="1026200"/>
            </a:xfrm>
          </p:grpSpPr>
          <p:sp>
            <p:nvSpPr>
              <p:cNvPr id="103" name="TextBox 102"/>
              <p:cNvSpPr txBox="1"/>
              <p:nvPr/>
            </p:nvSpPr>
            <p:spPr>
              <a:xfrm>
                <a:off x="2317239" y="1381996"/>
                <a:ext cx="660384" cy="369332"/>
              </a:xfrm>
              <a:prstGeom prst="rect">
                <a:avLst/>
              </a:prstGeom>
              <a:noFill/>
            </p:spPr>
            <p:txBody>
              <a:bodyPr wrap="square" rtlCol="0">
                <a:spAutoFit/>
              </a:bodyPr>
              <a:lstStyle/>
              <a:p>
                <a:pPr defTabSz="456562"/>
                <a:r>
                  <a:rPr lang="en-US" dirty="0" err="1">
                    <a:solidFill>
                      <a:prstClr val="black"/>
                    </a:solidFill>
                    <a:latin typeface="Times New Roman"/>
                    <a:cs typeface="Times New Roman"/>
                  </a:rPr>
                  <a:t>n</a:t>
                </a:r>
                <a:r>
                  <a:rPr lang="en-US" dirty="0" err="1" smtClean="0">
                    <a:solidFill>
                      <a:prstClr val="black"/>
                    </a:solidFill>
                    <a:latin typeface="Times New Roman"/>
                    <a:cs typeface="Times New Roman"/>
                  </a:rPr>
                  <a:t>,</a:t>
                </a:r>
                <a:r>
                  <a:rPr lang="en-US" dirty="0" err="1" smtClean="0">
                    <a:solidFill>
                      <a:prstClr val="black"/>
                    </a:solidFill>
                    <a:latin typeface="Symbol" charset="2"/>
                    <a:cs typeface="Symbol" charset="2"/>
                  </a:rPr>
                  <a:t>p</a:t>
                </a:r>
                <a:r>
                  <a:rPr lang="en-US" baseline="30000" dirty="0" err="1" smtClean="0">
                    <a:solidFill>
                      <a:prstClr val="black"/>
                    </a:solidFill>
                    <a:latin typeface="Symbol" charset="2"/>
                    <a:cs typeface="Symbol" charset="2"/>
                  </a:rPr>
                  <a:t>o</a:t>
                </a:r>
                <a:endParaRPr lang="en-US" baseline="30000" dirty="0">
                  <a:solidFill>
                    <a:prstClr val="black"/>
                  </a:solidFill>
                  <a:latin typeface="Symbol" charset="2"/>
                  <a:cs typeface="Symbol" charset="2"/>
                </a:endParaRPr>
              </a:p>
            </p:txBody>
          </p:sp>
          <p:grpSp>
            <p:nvGrpSpPr>
              <p:cNvPr id="205" name="Group 204"/>
              <p:cNvGrpSpPr/>
              <p:nvPr/>
            </p:nvGrpSpPr>
            <p:grpSpPr>
              <a:xfrm>
                <a:off x="2540409" y="1708024"/>
                <a:ext cx="772615" cy="700172"/>
                <a:chOff x="2540409" y="2884775"/>
                <a:chExt cx="772615" cy="700172"/>
              </a:xfrm>
            </p:grpSpPr>
            <p:cxnSp>
              <p:nvCxnSpPr>
                <p:cNvPr id="150" name="Straight Connector 149"/>
                <p:cNvCxnSpPr/>
                <p:nvPr/>
              </p:nvCxnSpPr>
              <p:spPr>
                <a:xfrm flipV="1">
                  <a:off x="2709018" y="3007775"/>
                  <a:ext cx="219110" cy="233642"/>
                </a:xfrm>
                <a:prstGeom prst="line">
                  <a:avLst/>
                </a:prstGeom>
                <a:ln w="76200" cmpd="sng">
                  <a:solidFill>
                    <a:srgbClr val="CC66FF"/>
                  </a:solidFill>
                </a:ln>
              </p:spPr>
              <p:style>
                <a:lnRef idx="2">
                  <a:schemeClr val="accent1"/>
                </a:lnRef>
                <a:fillRef idx="0">
                  <a:schemeClr val="accent1"/>
                </a:fillRef>
                <a:effectRef idx="1">
                  <a:schemeClr val="accent1"/>
                </a:effectRef>
                <a:fontRef idx="minor">
                  <a:schemeClr val="tx1"/>
                </a:fontRef>
              </p:style>
            </p:cxnSp>
            <p:cxnSp>
              <p:nvCxnSpPr>
                <p:cNvPr id="152" name="Straight Arrow Connector 151"/>
                <p:cNvCxnSpPr/>
                <p:nvPr/>
              </p:nvCxnSpPr>
              <p:spPr>
                <a:xfrm flipH="1" flipV="1">
                  <a:off x="2815522" y="3101119"/>
                  <a:ext cx="497502" cy="4838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4" name="Lightning Bolt 153"/>
                <p:cNvSpPr/>
                <p:nvPr/>
              </p:nvSpPr>
              <p:spPr>
                <a:xfrm flipH="1" flipV="1">
                  <a:off x="2540409" y="2884775"/>
                  <a:ext cx="337218" cy="251615"/>
                </a:xfrm>
                <a:prstGeom prst="lightningBolt">
                  <a:avLst/>
                </a:prstGeom>
                <a:solidFill>
                  <a:srgbClr val="CC66FF"/>
                </a:solidFill>
                <a:ln>
                  <a:solidFill>
                    <a:srgbClr val="CC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a:solidFill>
                      <a:prstClr val="white"/>
                    </a:solidFill>
                    <a:latin typeface="Calibri"/>
                  </a:endParaRPr>
                </a:p>
              </p:txBody>
            </p:sp>
          </p:grpSp>
        </p:grpSp>
        <p:sp>
          <p:nvSpPr>
            <p:cNvPr id="124" name="TextBox 123"/>
            <p:cNvSpPr txBox="1"/>
            <p:nvPr/>
          </p:nvSpPr>
          <p:spPr>
            <a:xfrm>
              <a:off x="2077036" y="1812596"/>
              <a:ext cx="663222" cy="369332"/>
            </a:xfrm>
            <a:prstGeom prst="rect">
              <a:avLst/>
            </a:prstGeom>
            <a:noFill/>
          </p:spPr>
          <p:txBody>
            <a:bodyPr wrap="square" rtlCol="0">
              <a:spAutoFit/>
            </a:bodyPr>
            <a:lstStyle/>
            <a:p>
              <a:pPr defTabSz="456562"/>
              <a:r>
                <a:rPr lang="en-US" dirty="0" smtClean="0">
                  <a:solidFill>
                    <a:prstClr val="black"/>
                  </a:solidFill>
                  <a:latin typeface="Calibri"/>
                </a:rPr>
                <a:t>10</a:t>
              </a:r>
              <a:r>
                <a:rPr lang="en-US" baseline="30000" dirty="0" smtClean="0">
                  <a:solidFill>
                    <a:prstClr val="black"/>
                  </a:solidFill>
                  <a:latin typeface="Calibri"/>
                </a:rPr>
                <a:t>14</a:t>
              </a:r>
              <a:endParaRPr lang="en-US" dirty="0">
                <a:solidFill>
                  <a:prstClr val="black"/>
                </a:solidFill>
                <a:latin typeface="Symbol" charset="2"/>
                <a:cs typeface="Symbol" charset="2"/>
              </a:endParaRPr>
            </a:p>
          </p:txBody>
        </p:sp>
      </p:grpSp>
      <p:graphicFrame>
        <p:nvGraphicFramePr>
          <p:cNvPr id="53" name="Object 52"/>
          <p:cNvGraphicFramePr>
            <a:graphicFrameLocks noChangeAspect="1"/>
          </p:cNvGraphicFramePr>
          <p:nvPr>
            <p:extLst>
              <p:ext uri="{D42A27DB-BD31-4B8C-83A1-F6EECF244321}">
                <p14:modId xmlns:p14="http://schemas.microsoft.com/office/powerpoint/2010/main" val="3834139534"/>
              </p:ext>
            </p:extLst>
          </p:nvPr>
        </p:nvGraphicFramePr>
        <p:xfrm>
          <a:off x="6721475" y="3397250"/>
          <a:ext cx="220663" cy="354013"/>
        </p:xfrm>
        <a:graphic>
          <a:graphicData uri="http://schemas.openxmlformats.org/presentationml/2006/ole">
            <mc:AlternateContent xmlns:mc="http://schemas.openxmlformats.org/markup-compatibility/2006">
              <mc:Choice xmlns:v="urn:schemas-microsoft-com:vml" Requires="v">
                <p:oleObj spid="_x0000_s1079" name="Equation" r:id="rId11" imgW="127000" imgH="203200" progId="Equation.3">
                  <p:embed/>
                </p:oleObj>
              </mc:Choice>
              <mc:Fallback>
                <p:oleObj name="Equation" r:id="rId11" imgW="127000" imgH="203200" progId="Equation.3">
                  <p:embed/>
                  <p:pic>
                    <p:nvPicPr>
                      <p:cNvPr id="0" name=""/>
                      <p:cNvPicPr/>
                      <p:nvPr/>
                    </p:nvPicPr>
                    <p:blipFill>
                      <a:blip r:embed="rId12"/>
                      <a:stretch>
                        <a:fillRect/>
                      </a:stretch>
                    </p:blipFill>
                    <p:spPr>
                      <a:xfrm>
                        <a:off x="6721475" y="3397250"/>
                        <a:ext cx="220663" cy="354013"/>
                      </a:xfrm>
                      <a:prstGeom prst="rect">
                        <a:avLst/>
                      </a:prstGeom>
                    </p:spPr>
                  </p:pic>
                </p:oleObj>
              </mc:Fallback>
            </mc:AlternateContent>
          </a:graphicData>
        </a:graphic>
      </p:graphicFrame>
      <p:graphicFrame>
        <p:nvGraphicFramePr>
          <p:cNvPr id="126" name="Object 125"/>
          <p:cNvGraphicFramePr>
            <a:graphicFrameLocks noChangeAspect="1"/>
          </p:cNvGraphicFramePr>
          <p:nvPr>
            <p:extLst>
              <p:ext uri="{D42A27DB-BD31-4B8C-83A1-F6EECF244321}">
                <p14:modId xmlns:p14="http://schemas.microsoft.com/office/powerpoint/2010/main" val="899084022"/>
              </p:ext>
            </p:extLst>
          </p:nvPr>
        </p:nvGraphicFramePr>
        <p:xfrm>
          <a:off x="4470400" y="3397250"/>
          <a:ext cx="222250" cy="354013"/>
        </p:xfrm>
        <a:graphic>
          <a:graphicData uri="http://schemas.openxmlformats.org/presentationml/2006/ole">
            <mc:AlternateContent xmlns:mc="http://schemas.openxmlformats.org/markup-compatibility/2006">
              <mc:Choice xmlns:v="urn:schemas-microsoft-com:vml" Requires="v">
                <p:oleObj spid="_x0000_s1080" name="Equation" r:id="rId13" imgW="127000" imgH="203200" progId="Equation.3">
                  <p:embed/>
                </p:oleObj>
              </mc:Choice>
              <mc:Fallback>
                <p:oleObj name="Equation" r:id="rId13" imgW="127000" imgH="203200" progId="Equation.3">
                  <p:embed/>
                  <p:pic>
                    <p:nvPicPr>
                      <p:cNvPr id="0" name=""/>
                      <p:cNvPicPr/>
                      <p:nvPr/>
                    </p:nvPicPr>
                    <p:blipFill>
                      <a:blip r:embed="rId14"/>
                      <a:stretch>
                        <a:fillRect/>
                      </a:stretch>
                    </p:blipFill>
                    <p:spPr>
                      <a:xfrm>
                        <a:off x="4470400" y="3397250"/>
                        <a:ext cx="222250" cy="354013"/>
                      </a:xfrm>
                      <a:prstGeom prst="rect">
                        <a:avLst/>
                      </a:prstGeom>
                    </p:spPr>
                  </p:pic>
                </p:oleObj>
              </mc:Fallback>
            </mc:AlternateContent>
          </a:graphicData>
        </a:graphic>
      </p:graphicFrame>
      <p:graphicFrame>
        <p:nvGraphicFramePr>
          <p:cNvPr id="127" name="Object 126"/>
          <p:cNvGraphicFramePr>
            <a:graphicFrameLocks noChangeAspect="1"/>
          </p:cNvGraphicFramePr>
          <p:nvPr>
            <p:extLst>
              <p:ext uri="{D42A27DB-BD31-4B8C-83A1-F6EECF244321}">
                <p14:modId xmlns:p14="http://schemas.microsoft.com/office/powerpoint/2010/main" val="7856967"/>
              </p:ext>
            </p:extLst>
          </p:nvPr>
        </p:nvGraphicFramePr>
        <p:xfrm>
          <a:off x="3084513" y="3397250"/>
          <a:ext cx="220662" cy="354013"/>
        </p:xfrm>
        <a:graphic>
          <a:graphicData uri="http://schemas.openxmlformats.org/presentationml/2006/ole">
            <mc:AlternateContent xmlns:mc="http://schemas.openxmlformats.org/markup-compatibility/2006">
              <mc:Choice xmlns:v="urn:schemas-microsoft-com:vml" Requires="v">
                <p:oleObj spid="_x0000_s1081" name="Equation" r:id="rId15" imgW="127000" imgH="203200" progId="Equation.3">
                  <p:embed/>
                </p:oleObj>
              </mc:Choice>
              <mc:Fallback>
                <p:oleObj name="Equation" r:id="rId15" imgW="127000" imgH="203200" progId="Equation.3">
                  <p:embed/>
                  <p:pic>
                    <p:nvPicPr>
                      <p:cNvPr id="0" name=""/>
                      <p:cNvPicPr/>
                      <p:nvPr/>
                    </p:nvPicPr>
                    <p:blipFill>
                      <a:blip r:embed="rId16"/>
                      <a:stretch>
                        <a:fillRect/>
                      </a:stretch>
                    </p:blipFill>
                    <p:spPr>
                      <a:xfrm>
                        <a:off x="3084513" y="3397250"/>
                        <a:ext cx="220662" cy="354013"/>
                      </a:xfrm>
                      <a:prstGeom prst="rect">
                        <a:avLst/>
                      </a:prstGeom>
                    </p:spPr>
                  </p:pic>
                </p:oleObj>
              </mc:Fallback>
            </mc:AlternateContent>
          </a:graphicData>
        </a:graphic>
      </p:graphicFrame>
      <p:grpSp>
        <p:nvGrpSpPr>
          <p:cNvPr id="26" name="Group 25"/>
          <p:cNvGrpSpPr/>
          <p:nvPr/>
        </p:nvGrpSpPr>
        <p:grpSpPr>
          <a:xfrm>
            <a:off x="4762352" y="1822669"/>
            <a:ext cx="2885854" cy="1485391"/>
            <a:chOff x="4762352" y="1822444"/>
            <a:chExt cx="2885854" cy="1485391"/>
          </a:xfrm>
        </p:grpSpPr>
        <p:grpSp>
          <p:nvGrpSpPr>
            <p:cNvPr id="23" name="Group 22"/>
            <p:cNvGrpSpPr/>
            <p:nvPr/>
          </p:nvGrpSpPr>
          <p:grpSpPr>
            <a:xfrm>
              <a:off x="4762352" y="1822444"/>
              <a:ext cx="2885854" cy="1485391"/>
              <a:chOff x="4762351" y="1708024"/>
              <a:chExt cx="2885854" cy="1485391"/>
            </a:xfrm>
          </p:grpSpPr>
          <p:grpSp>
            <p:nvGrpSpPr>
              <p:cNvPr id="204" name="Group 203"/>
              <p:cNvGrpSpPr/>
              <p:nvPr/>
            </p:nvGrpSpPr>
            <p:grpSpPr>
              <a:xfrm>
                <a:off x="4762351" y="1708024"/>
                <a:ext cx="2885854" cy="1485391"/>
                <a:chOff x="4762351" y="2884775"/>
                <a:chExt cx="2885854" cy="1485391"/>
              </a:xfrm>
            </p:grpSpPr>
            <p:sp>
              <p:nvSpPr>
                <p:cNvPr id="59" name="Rectangle 58"/>
                <p:cNvSpPr/>
                <p:nvPr/>
              </p:nvSpPr>
              <p:spPr>
                <a:xfrm>
                  <a:off x="7121778" y="3821440"/>
                  <a:ext cx="45719" cy="144000"/>
                </a:xfrm>
                <a:prstGeom prst="rect">
                  <a:avLst/>
                </a:prstGeom>
                <a:solidFill>
                  <a:srgbClr val="CC66FF"/>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6562"/>
                  <a:endParaRPr lang="en-US">
                    <a:solidFill>
                      <a:prstClr val="white"/>
                    </a:solidFill>
                    <a:latin typeface="Calibri"/>
                  </a:endParaRPr>
                </a:p>
              </p:txBody>
            </p:sp>
            <p:cxnSp>
              <p:nvCxnSpPr>
                <p:cNvPr id="75" name="Straight Arrow Connector 74"/>
                <p:cNvCxnSpPr>
                  <a:stCxn id="59" idx="3"/>
                  <a:endCxn id="44" idx="1"/>
                </p:cNvCxnSpPr>
                <p:nvPr/>
              </p:nvCxnSpPr>
              <p:spPr>
                <a:xfrm>
                  <a:off x="7167497" y="3893440"/>
                  <a:ext cx="480708" cy="11442"/>
                </a:xfrm>
                <a:prstGeom prst="straightConnector1">
                  <a:avLst/>
                </a:prstGeom>
                <a:ln>
                  <a:solidFill>
                    <a:srgbClr val="CC66FF"/>
                  </a:solidFill>
                  <a:tailEnd type="arrow"/>
                </a:ln>
              </p:spPr>
              <p:style>
                <a:lnRef idx="2">
                  <a:schemeClr val="accent1"/>
                </a:lnRef>
                <a:fillRef idx="0">
                  <a:schemeClr val="accent1"/>
                </a:fillRef>
                <a:effectRef idx="1">
                  <a:schemeClr val="accent1"/>
                </a:effectRef>
                <a:fontRef idx="minor">
                  <a:schemeClr val="tx1"/>
                </a:fontRef>
              </p:style>
            </p:cxnSp>
            <p:grpSp>
              <p:nvGrpSpPr>
                <p:cNvPr id="203" name="Group 202"/>
                <p:cNvGrpSpPr/>
                <p:nvPr/>
              </p:nvGrpSpPr>
              <p:grpSpPr>
                <a:xfrm>
                  <a:off x="4762351" y="2884775"/>
                  <a:ext cx="2359427" cy="1485391"/>
                  <a:chOff x="4762351" y="2884775"/>
                  <a:chExt cx="2359427" cy="1485391"/>
                </a:xfrm>
              </p:grpSpPr>
              <p:pic>
                <p:nvPicPr>
                  <p:cNvPr id="62" name="Picture 6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495512" y="2884775"/>
                    <a:ext cx="475522" cy="356642"/>
                  </a:xfrm>
                  <a:prstGeom prst="rect">
                    <a:avLst/>
                  </a:prstGeom>
                </p:spPr>
              </p:pic>
              <p:cxnSp>
                <p:nvCxnSpPr>
                  <p:cNvPr id="72" name="Straight Arrow Connector 71"/>
                  <p:cNvCxnSpPr/>
                  <p:nvPr/>
                </p:nvCxnSpPr>
                <p:spPr>
                  <a:xfrm flipV="1">
                    <a:off x="4762351" y="4198389"/>
                    <a:ext cx="733161" cy="171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a:stCxn id="62" idx="2"/>
                  </p:cNvCxnSpPr>
                  <p:nvPr/>
                </p:nvCxnSpPr>
                <p:spPr>
                  <a:xfrm flipH="1">
                    <a:off x="5495512" y="3241417"/>
                    <a:ext cx="237761" cy="981108"/>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59" idx="1"/>
                  </p:cNvCxnSpPr>
                  <p:nvPr/>
                </p:nvCxnSpPr>
                <p:spPr>
                  <a:xfrm flipV="1">
                    <a:off x="5542121" y="3893440"/>
                    <a:ext cx="1579657" cy="293298"/>
                  </a:xfrm>
                  <a:prstGeom prst="straightConnector1">
                    <a:avLst/>
                  </a:prstGeom>
                  <a:ln>
                    <a:solidFill>
                      <a:srgbClr val="0000FF"/>
                    </a:solidFill>
                    <a:prstDash val="sysDash"/>
                    <a:tailEnd type="arrow"/>
                  </a:ln>
                </p:spPr>
                <p:style>
                  <a:lnRef idx="2">
                    <a:schemeClr val="accent1"/>
                  </a:lnRef>
                  <a:fillRef idx="0">
                    <a:schemeClr val="accent1"/>
                  </a:fillRef>
                  <a:effectRef idx="1">
                    <a:schemeClr val="accent1"/>
                  </a:effectRef>
                  <a:fontRef idx="minor">
                    <a:schemeClr val="tx1"/>
                  </a:fontRef>
                </p:style>
              </p:cxnSp>
            </p:grpSp>
          </p:grpSp>
          <p:sp>
            <p:nvSpPr>
              <p:cNvPr id="22" name="TextBox 21"/>
              <p:cNvSpPr txBox="1"/>
              <p:nvPr/>
            </p:nvSpPr>
            <p:spPr>
              <a:xfrm>
                <a:off x="7165208" y="2316179"/>
                <a:ext cx="412943" cy="369332"/>
              </a:xfrm>
              <a:prstGeom prst="rect">
                <a:avLst/>
              </a:prstGeom>
              <a:noFill/>
            </p:spPr>
            <p:txBody>
              <a:bodyPr wrap="square" rtlCol="0">
                <a:spAutoFit/>
              </a:bodyPr>
              <a:lstStyle/>
              <a:p>
                <a:pPr defTabSz="456562"/>
                <a:r>
                  <a:rPr lang="en-US" dirty="0" smtClean="0">
                    <a:solidFill>
                      <a:prstClr val="black"/>
                    </a:solidFill>
                    <a:latin typeface="Times New Roman"/>
                    <a:cs typeface="Times New Roman"/>
                  </a:rPr>
                  <a:t>e</a:t>
                </a:r>
                <a:r>
                  <a:rPr lang="en-US" baseline="30000" dirty="0" smtClean="0">
                    <a:solidFill>
                      <a:prstClr val="black"/>
                    </a:solidFill>
                    <a:latin typeface="Times New Roman"/>
                    <a:cs typeface="Times New Roman"/>
                  </a:rPr>
                  <a:t>+</a:t>
                </a:r>
                <a:endParaRPr lang="en-US" baseline="30000" dirty="0">
                  <a:solidFill>
                    <a:prstClr val="black"/>
                  </a:solidFill>
                  <a:latin typeface="Times New Roman"/>
                  <a:cs typeface="Times New Roman"/>
                </a:endParaRPr>
              </a:p>
            </p:txBody>
          </p:sp>
        </p:grpSp>
        <p:sp>
          <p:nvSpPr>
            <p:cNvPr id="123" name="TextBox 122"/>
            <p:cNvSpPr txBox="1"/>
            <p:nvPr/>
          </p:nvSpPr>
          <p:spPr>
            <a:xfrm>
              <a:off x="6140212" y="2646443"/>
              <a:ext cx="663222" cy="369332"/>
            </a:xfrm>
            <a:prstGeom prst="rect">
              <a:avLst/>
            </a:prstGeom>
            <a:noFill/>
          </p:spPr>
          <p:txBody>
            <a:bodyPr wrap="square" rtlCol="0">
              <a:spAutoFit/>
            </a:bodyPr>
            <a:lstStyle/>
            <a:p>
              <a:pPr defTabSz="456562"/>
              <a:r>
                <a:rPr lang="en-US" dirty="0" smtClean="0">
                  <a:solidFill>
                    <a:prstClr val="black"/>
                  </a:solidFill>
                  <a:latin typeface="Calibri"/>
                </a:rPr>
                <a:t>10</a:t>
              </a:r>
              <a:r>
                <a:rPr lang="en-US" baseline="30000" dirty="0">
                  <a:solidFill>
                    <a:prstClr val="black"/>
                  </a:solidFill>
                  <a:latin typeface="Calibri"/>
                </a:rPr>
                <a:t>9</a:t>
              </a:r>
              <a:endParaRPr lang="en-US" dirty="0">
                <a:solidFill>
                  <a:prstClr val="black"/>
                </a:solidFill>
                <a:latin typeface="Calibri"/>
              </a:endParaRPr>
            </a:p>
          </p:txBody>
        </p:sp>
        <p:sp>
          <p:nvSpPr>
            <p:cNvPr id="18" name="TextBox 17"/>
            <p:cNvSpPr txBox="1"/>
            <p:nvPr/>
          </p:nvSpPr>
          <p:spPr>
            <a:xfrm>
              <a:off x="6654061" y="2763489"/>
              <a:ext cx="260521" cy="369332"/>
            </a:xfrm>
            <a:prstGeom prst="rect">
              <a:avLst/>
            </a:prstGeom>
            <a:noFill/>
          </p:spPr>
          <p:txBody>
            <a:bodyPr wrap="square" rtlCol="0">
              <a:spAutoFit/>
            </a:bodyPr>
            <a:lstStyle/>
            <a:p>
              <a:pPr defTabSz="456562"/>
              <a:r>
                <a:rPr lang="en-US" dirty="0" smtClean="0">
                  <a:solidFill>
                    <a:prstClr val="black"/>
                  </a:solidFill>
                  <a:latin typeface="Symbol" charset="2"/>
                  <a:cs typeface="Symbol" charset="2"/>
                </a:rPr>
                <a:t>g</a:t>
              </a:r>
              <a:endParaRPr lang="en-US" dirty="0">
                <a:solidFill>
                  <a:prstClr val="black"/>
                </a:solidFill>
                <a:latin typeface="Symbol" charset="2"/>
                <a:cs typeface="Symbol" charset="2"/>
              </a:endParaRPr>
            </a:p>
          </p:txBody>
        </p:sp>
      </p:grpSp>
    </p:spTree>
    <p:extLst>
      <p:ext uri="{BB962C8B-B14F-4D97-AF65-F5344CB8AC3E}">
        <p14:creationId xmlns:p14="http://schemas.microsoft.com/office/powerpoint/2010/main" val="38968396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2" descr="source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2000" y="1674896"/>
            <a:ext cx="6675840" cy="499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テキスト ボックス 4"/>
          <p:cNvSpPr txBox="1">
            <a:spLocks noChangeArrowheads="1"/>
          </p:cNvSpPr>
          <p:nvPr/>
        </p:nvSpPr>
        <p:spPr bwMode="auto">
          <a:xfrm>
            <a:off x="195729" y="227544"/>
            <a:ext cx="7416000" cy="42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p>
            <a:pPr algn="ctr" defTabSz="407484" fontAlgn="base">
              <a:spcBef>
                <a:spcPct val="0"/>
              </a:spcBef>
              <a:spcAft>
                <a:spcPct val="0"/>
              </a:spcAft>
              <a:buClr>
                <a:srgbClr val="000000"/>
              </a:buClr>
              <a:buSzPct val="100000"/>
            </a:pPr>
            <a:r>
              <a:rPr lang="en-US" altLang="ja-JP" sz="2200" b="1" dirty="0">
                <a:solidFill>
                  <a:srgbClr val="3333CC"/>
                </a:solidFill>
                <a:latin typeface="Arial" charset="0"/>
                <a:ea typeface="MS PGothic" pitchFamily="34" charset="-128"/>
                <a:cs typeface="Arial" charset="0"/>
              </a:rPr>
              <a:t>Comparison with some accelerator driven sources</a:t>
            </a:r>
            <a:endParaRPr kumimoji="1" lang="ja-JP" altLang="en-US" sz="2200" b="1" dirty="0">
              <a:solidFill>
                <a:srgbClr val="3333CC"/>
              </a:solidFill>
              <a:latin typeface="Arial" charset="0"/>
              <a:ea typeface="MS PGothic" pitchFamily="34" charset="-128"/>
              <a:cs typeface="Arial" charset="0"/>
            </a:endParaRPr>
          </a:p>
        </p:txBody>
      </p:sp>
      <p:cxnSp>
        <p:nvCxnSpPr>
          <p:cNvPr id="7" name="Straight Connector 6"/>
          <p:cNvCxnSpPr/>
          <p:nvPr/>
        </p:nvCxnSpPr>
        <p:spPr>
          <a:xfrm>
            <a:off x="1764000" y="3259063"/>
            <a:ext cx="57600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596000" y="2841420"/>
            <a:ext cx="1548000" cy="692479"/>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lIns="91420" tIns="45711" rIns="91420" bIns="45711">
            <a:spAutoFit/>
          </a:bodyPr>
          <a:lstStyle/>
          <a:p>
            <a:pPr algn="ctr" defTabSz="407484" fontAlgn="base">
              <a:spcBef>
                <a:spcPct val="0"/>
              </a:spcBef>
              <a:spcAft>
                <a:spcPct val="0"/>
              </a:spcAft>
              <a:buClr>
                <a:srgbClr val="000000"/>
              </a:buClr>
              <a:buSzPct val="100000"/>
              <a:defRPr/>
            </a:pPr>
            <a:r>
              <a:rPr lang="en-US" sz="1300" b="1" dirty="0">
                <a:solidFill>
                  <a:srgbClr val="3333CC"/>
                </a:solidFill>
                <a:latin typeface="Arial" pitchFamily="34" charset="0"/>
                <a:cs typeface="Arial" pitchFamily="34" charset="0"/>
              </a:rPr>
              <a:t>IRIDE(expected)</a:t>
            </a:r>
          </a:p>
          <a:p>
            <a:pPr algn="ctr" defTabSz="407484" fontAlgn="base">
              <a:spcBef>
                <a:spcPct val="0"/>
              </a:spcBef>
              <a:spcAft>
                <a:spcPct val="0"/>
              </a:spcAft>
              <a:buClr>
                <a:srgbClr val="000000"/>
              </a:buClr>
              <a:buSzPct val="100000"/>
              <a:defRPr/>
            </a:pPr>
            <a:r>
              <a:rPr lang="en-US" sz="1300" b="1" dirty="0">
                <a:solidFill>
                  <a:srgbClr val="3333CC"/>
                </a:solidFill>
                <a:latin typeface="Arial" pitchFamily="34" charset="0"/>
                <a:cs typeface="Arial" pitchFamily="34" charset="0"/>
              </a:rPr>
              <a:t>Continuous mode</a:t>
            </a:r>
          </a:p>
        </p:txBody>
      </p:sp>
      <p:sp>
        <p:nvSpPr>
          <p:cNvPr id="15" name="Rectangle 14"/>
          <p:cNvSpPr/>
          <p:nvPr/>
        </p:nvSpPr>
        <p:spPr>
          <a:xfrm>
            <a:off x="1671840" y="2250958"/>
            <a:ext cx="2448000" cy="3456363"/>
          </a:xfrm>
          <a:prstGeom prst="rect">
            <a:avLst/>
          </a:prstGeom>
          <a:solidFill>
            <a:schemeClr val="bg2">
              <a:lumMod val="90000"/>
              <a:alpha val="28000"/>
            </a:schemeClr>
          </a:solidFill>
          <a:ln>
            <a:noFill/>
          </a:ln>
        </p:spPr>
        <p:style>
          <a:lnRef idx="1">
            <a:schemeClr val="accent1"/>
          </a:lnRef>
          <a:fillRef idx="3">
            <a:schemeClr val="accent1"/>
          </a:fillRef>
          <a:effectRef idx="2">
            <a:schemeClr val="accent1"/>
          </a:effectRef>
          <a:fontRef idx="minor">
            <a:schemeClr val="lt1"/>
          </a:fontRef>
        </p:style>
        <p:txBody>
          <a:bodyPr lIns="91420" tIns="45711" rIns="91420" bIns="45711" anchor="ctr"/>
          <a:lstStyle/>
          <a:p>
            <a:pPr algn="ctr" defTabSz="407484" fontAlgn="base">
              <a:spcBef>
                <a:spcPct val="0"/>
              </a:spcBef>
              <a:spcAft>
                <a:spcPct val="0"/>
              </a:spcAft>
              <a:buClr>
                <a:srgbClr val="000000"/>
              </a:buClr>
              <a:buSzPct val="100000"/>
              <a:defRPr/>
            </a:pPr>
            <a:endParaRPr lang="en-US" dirty="0">
              <a:solidFill>
                <a:srgbClr val="FFFFFF"/>
              </a:solidFill>
              <a:latin typeface="Calibri"/>
            </a:endParaRPr>
          </a:p>
        </p:txBody>
      </p:sp>
      <p:sp>
        <p:nvSpPr>
          <p:cNvPr id="22535" name="TextBox 15"/>
          <p:cNvSpPr txBox="1">
            <a:spLocks noChangeArrowheads="1"/>
          </p:cNvSpPr>
          <p:nvPr/>
        </p:nvSpPr>
        <p:spPr bwMode="auto">
          <a:xfrm>
            <a:off x="2285280" y="2302802"/>
            <a:ext cx="1075607" cy="36931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0" tIns="45711" rIns="91420" bIns="45711">
            <a:spAutoFit/>
          </a:bodyPr>
          <a:lstStyle/>
          <a:p>
            <a:pPr defTabSz="407484" fontAlgn="base">
              <a:spcBef>
                <a:spcPct val="0"/>
              </a:spcBef>
              <a:spcAft>
                <a:spcPct val="0"/>
              </a:spcAft>
              <a:buClr>
                <a:srgbClr val="000000"/>
              </a:buClr>
              <a:buSzPct val="100000"/>
            </a:pPr>
            <a:r>
              <a:rPr lang="en-US">
                <a:solidFill>
                  <a:srgbClr val="3333CC"/>
                </a:solidFill>
                <a:latin typeface="Calibri" pitchFamily="34" charset="0"/>
              </a:rPr>
              <a:t>Be(p/d,n)</a:t>
            </a:r>
          </a:p>
        </p:txBody>
      </p:sp>
      <p:sp>
        <p:nvSpPr>
          <p:cNvPr id="17" name="Rectangle 16"/>
          <p:cNvSpPr/>
          <p:nvPr/>
        </p:nvSpPr>
        <p:spPr>
          <a:xfrm>
            <a:off x="4106880" y="2263919"/>
            <a:ext cx="1008000" cy="3456363"/>
          </a:xfrm>
          <a:prstGeom prst="rect">
            <a:avLst/>
          </a:prstGeom>
          <a:solidFill>
            <a:schemeClr val="accent2">
              <a:lumMod val="60000"/>
              <a:lumOff val="40000"/>
              <a:alpha val="28000"/>
            </a:schemeClr>
          </a:solidFill>
          <a:ln>
            <a:noFill/>
          </a:ln>
        </p:spPr>
        <p:style>
          <a:lnRef idx="1">
            <a:schemeClr val="accent1"/>
          </a:lnRef>
          <a:fillRef idx="3">
            <a:schemeClr val="accent1"/>
          </a:fillRef>
          <a:effectRef idx="2">
            <a:schemeClr val="accent1"/>
          </a:effectRef>
          <a:fontRef idx="minor">
            <a:schemeClr val="lt1"/>
          </a:fontRef>
        </p:style>
        <p:txBody>
          <a:bodyPr lIns="91420" tIns="45711" rIns="91420" bIns="45711" anchor="ctr"/>
          <a:lstStyle/>
          <a:p>
            <a:pPr algn="ctr" defTabSz="407484" fontAlgn="base">
              <a:spcBef>
                <a:spcPct val="0"/>
              </a:spcBef>
              <a:spcAft>
                <a:spcPct val="0"/>
              </a:spcAft>
              <a:buClr>
                <a:srgbClr val="000000"/>
              </a:buClr>
              <a:buSzPct val="100000"/>
              <a:defRPr/>
            </a:pPr>
            <a:endParaRPr lang="en-US" dirty="0">
              <a:solidFill>
                <a:srgbClr val="FFFFFF"/>
              </a:solidFill>
              <a:latin typeface="Calibri"/>
            </a:endParaRPr>
          </a:p>
        </p:txBody>
      </p:sp>
      <p:sp>
        <p:nvSpPr>
          <p:cNvPr id="22537" name="TextBox 17"/>
          <p:cNvSpPr txBox="1">
            <a:spLocks noChangeArrowheads="1"/>
          </p:cNvSpPr>
          <p:nvPr/>
        </p:nvSpPr>
        <p:spPr bwMode="auto">
          <a:xfrm>
            <a:off x="4309921" y="2298482"/>
            <a:ext cx="588960" cy="369314"/>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p>
            <a:pPr defTabSz="407484" fontAlgn="base">
              <a:spcBef>
                <a:spcPct val="0"/>
              </a:spcBef>
              <a:spcAft>
                <a:spcPct val="0"/>
              </a:spcAft>
              <a:buClr>
                <a:srgbClr val="000000"/>
              </a:buClr>
              <a:buSzPct val="100000"/>
            </a:pPr>
            <a:r>
              <a:rPr lang="en-US">
                <a:solidFill>
                  <a:srgbClr val="3333CC"/>
                </a:solidFill>
                <a:latin typeface="Calibri" pitchFamily="34" charset="0"/>
              </a:rPr>
              <a:t>(</a:t>
            </a:r>
            <a:r>
              <a:rPr lang="en-US">
                <a:solidFill>
                  <a:srgbClr val="3333CC"/>
                </a:solidFill>
                <a:latin typeface="Symbol" pitchFamily="18" charset="2"/>
              </a:rPr>
              <a:t>g</a:t>
            </a:r>
            <a:r>
              <a:rPr lang="en-US">
                <a:solidFill>
                  <a:srgbClr val="3333CC"/>
                </a:solidFill>
                <a:latin typeface="Calibri" pitchFamily="34" charset="0"/>
              </a:rPr>
              <a:t>,n)</a:t>
            </a:r>
          </a:p>
        </p:txBody>
      </p:sp>
      <p:sp>
        <p:nvSpPr>
          <p:cNvPr id="19" name="Rectangle 18"/>
          <p:cNvSpPr/>
          <p:nvPr/>
        </p:nvSpPr>
        <p:spPr>
          <a:xfrm>
            <a:off x="5076000" y="2276879"/>
            <a:ext cx="2448000" cy="3456363"/>
          </a:xfrm>
          <a:prstGeom prst="rect">
            <a:avLst/>
          </a:prstGeom>
          <a:solidFill>
            <a:schemeClr val="accent6">
              <a:lumMod val="60000"/>
              <a:lumOff val="40000"/>
              <a:alpha val="28000"/>
            </a:schemeClr>
          </a:solidFill>
          <a:ln>
            <a:noFill/>
          </a:ln>
        </p:spPr>
        <p:style>
          <a:lnRef idx="1">
            <a:schemeClr val="accent1"/>
          </a:lnRef>
          <a:fillRef idx="3">
            <a:schemeClr val="accent1"/>
          </a:fillRef>
          <a:effectRef idx="2">
            <a:schemeClr val="accent1"/>
          </a:effectRef>
          <a:fontRef idx="minor">
            <a:schemeClr val="lt1"/>
          </a:fontRef>
        </p:style>
        <p:txBody>
          <a:bodyPr lIns="91420" tIns="45711" rIns="91420" bIns="45711" anchor="ctr"/>
          <a:lstStyle/>
          <a:p>
            <a:pPr algn="ctr" defTabSz="407484" fontAlgn="base">
              <a:spcBef>
                <a:spcPct val="0"/>
              </a:spcBef>
              <a:spcAft>
                <a:spcPct val="0"/>
              </a:spcAft>
              <a:buClr>
                <a:srgbClr val="000000"/>
              </a:buClr>
              <a:buSzPct val="100000"/>
              <a:defRPr/>
            </a:pPr>
            <a:endParaRPr lang="en-US" dirty="0">
              <a:solidFill>
                <a:srgbClr val="FFFFFF"/>
              </a:solidFill>
              <a:latin typeface="Calibri"/>
            </a:endParaRPr>
          </a:p>
        </p:txBody>
      </p:sp>
      <p:sp>
        <p:nvSpPr>
          <p:cNvPr id="22539" name="TextBox 19"/>
          <p:cNvSpPr txBox="1">
            <a:spLocks noChangeArrowheads="1"/>
          </p:cNvSpPr>
          <p:nvPr/>
        </p:nvSpPr>
        <p:spPr bwMode="auto">
          <a:xfrm>
            <a:off x="5600161" y="2302802"/>
            <a:ext cx="1124975" cy="36931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0" tIns="45711" rIns="91420" bIns="45711">
            <a:spAutoFit/>
          </a:bodyPr>
          <a:lstStyle/>
          <a:p>
            <a:pPr defTabSz="407484" fontAlgn="base">
              <a:spcBef>
                <a:spcPct val="0"/>
              </a:spcBef>
              <a:spcAft>
                <a:spcPct val="0"/>
              </a:spcAft>
              <a:buClr>
                <a:srgbClr val="000000"/>
              </a:buClr>
              <a:buSzPct val="100000"/>
            </a:pPr>
            <a:r>
              <a:rPr lang="en-US" b="1">
                <a:solidFill>
                  <a:srgbClr val="FFFFFF"/>
                </a:solidFill>
                <a:latin typeface="Calibri" pitchFamily="34" charset="0"/>
              </a:rPr>
              <a:t>spallation</a:t>
            </a:r>
          </a:p>
        </p:txBody>
      </p:sp>
      <p:cxnSp>
        <p:nvCxnSpPr>
          <p:cNvPr id="22540" name="Connettore 1 2"/>
          <p:cNvCxnSpPr>
            <a:cxnSpLocks noChangeShapeType="1"/>
          </p:cNvCxnSpPr>
          <p:nvPr/>
        </p:nvCxnSpPr>
        <p:spPr bwMode="auto">
          <a:xfrm>
            <a:off x="1828800" y="3755914"/>
            <a:ext cx="5682240" cy="0"/>
          </a:xfrm>
          <a:prstGeom prst="line">
            <a:avLst/>
          </a:prstGeom>
          <a:noFill/>
          <a:ln w="3810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41" name="CasellaDiTesto 3"/>
          <p:cNvSpPr txBox="1">
            <a:spLocks noChangeArrowheads="1"/>
          </p:cNvSpPr>
          <p:nvPr/>
        </p:nvSpPr>
        <p:spPr bwMode="auto">
          <a:xfrm>
            <a:off x="7596000" y="3542772"/>
            <a:ext cx="1548000" cy="683912"/>
          </a:xfrm>
          <a:prstGeom prst="rect">
            <a:avLst/>
          </a:prstGeom>
          <a:solidFill>
            <a:schemeClr val="bg1"/>
          </a:solidFill>
          <a:ln w="28575">
            <a:solidFill>
              <a:srgbClr val="C00000"/>
            </a:solidFill>
            <a:miter lim="800000"/>
            <a:headEnd/>
            <a:tailEnd/>
          </a:ln>
        </p:spPr>
        <p:txBody>
          <a:bodyPr lIns="82936" tIns="41469" rIns="82936" bIns="41469">
            <a:spAutoFit/>
          </a:bodyPr>
          <a:lstStyle/>
          <a:p>
            <a:pPr algn="ctr" defTabSz="407484" fontAlgn="base">
              <a:spcBef>
                <a:spcPct val="0"/>
              </a:spcBef>
              <a:spcAft>
                <a:spcPct val="0"/>
              </a:spcAft>
              <a:buClr>
                <a:srgbClr val="000000"/>
              </a:buClr>
              <a:buSzPct val="100000"/>
            </a:pPr>
            <a:r>
              <a:rPr lang="it-IT" sz="1300" b="1">
                <a:solidFill>
                  <a:srgbClr val="C00000"/>
                </a:solidFill>
                <a:latin typeface="Arial" charset="0"/>
                <a:cs typeface="Arial" charset="0"/>
              </a:rPr>
              <a:t>IRIDE (expected)</a:t>
            </a:r>
          </a:p>
          <a:p>
            <a:pPr algn="ctr" defTabSz="407484" fontAlgn="base">
              <a:spcBef>
                <a:spcPct val="0"/>
              </a:spcBef>
              <a:spcAft>
                <a:spcPct val="0"/>
              </a:spcAft>
              <a:buClr>
                <a:srgbClr val="000000"/>
              </a:buClr>
              <a:buSzPct val="100000"/>
            </a:pPr>
            <a:r>
              <a:rPr lang="it-IT" sz="1300" b="1">
                <a:solidFill>
                  <a:srgbClr val="C00000"/>
                </a:solidFill>
                <a:latin typeface="Arial" charset="0"/>
                <a:cs typeface="Arial" charset="0"/>
              </a:rPr>
              <a:t>Short pulse mode</a:t>
            </a:r>
          </a:p>
        </p:txBody>
      </p:sp>
      <p:sp>
        <p:nvSpPr>
          <p:cNvPr id="22542" name="CasellaDiTesto 7"/>
          <p:cNvSpPr txBox="1">
            <a:spLocks noChangeArrowheads="1"/>
          </p:cNvSpPr>
          <p:nvPr/>
        </p:nvSpPr>
        <p:spPr bwMode="auto">
          <a:xfrm>
            <a:off x="7754401" y="4474552"/>
            <a:ext cx="1084509" cy="283811"/>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82936" tIns="41469" rIns="82936" bIns="41469">
            <a:spAutoFit/>
          </a:bodyPr>
          <a:lstStyle/>
          <a:p>
            <a:pPr defTabSz="407484" fontAlgn="base">
              <a:spcBef>
                <a:spcPct val="0"/>
              </a:spcBef>
              <a:spcAft>
                <a:spcPct val="0"/>
              </a:spcAft>
              <a:buClr>
                <a:srgbClr val="000000"/>
              </a:buClr>
              <a:buSzPct val="100000"/>
            </a:pPr>
            <a:r>
              <a:rPr lang="it-IT" sz="1300" b="1">
                <a:solidFill>
                  <a:srgbClr val="C00000"/>
                </a:solidFill>
                <a:latin typeface="Arial" charset="0"/>
                <a:cs typeface="Arial" charset="0"/>
              </a:rPr>
              <a:t>Short pulse</a:t>
            </a:r>
          </a:p>
        </p:txBody>
      </p:sp>
      <p:cxnSp>
        <p:nvCxnSpPr>
          <p:cNvPr id="22543" name="Connettore 2 9"/>
          <p:cNvCxnSpPr>
            <a:cxnSpLocks noChangeShapeType="1"/>
            <a:stCxn id="22542" idx="1"/>
          </p:cNvCxnSpPr>
          <p:nvPr/>
        </p:nvCxnSpPr>
        <p:spPr bwMode="auto">
          <a:xfrm flipH="1" flipV="1">
            <a:off x="5273282" y="3205778"/>
            <a:ext cx="2481119" cy="141068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44" name="Connettore 2 13"/>
          <p:cNvCxnSpPr>
            <a:cxnSpLocks noChangeShapeType="1"/>
            <a:stCxn id="22542" idx="1"/>
          </p:cNvCxnSpPr>
          <p:nvPr/>
        </p:nvCxnSpPr>
        <p:spPr bwMode="auto">
          <a:xfrm flipH="1" flipV="1">
            <a:off x="5729761" y="3102087"/>
            <a:ext cx="2024639" cy="151437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45" name="Connettore 2 17"/>
          <p:cNvCxnSpPr>
            <a:cxnSpLocks noChangeShapeType="1"/>
            <a:stCxn id="22542" idx="1"/>
          </p:cNvCxnSpPr>
          <p:nvPr/>
        </p:nvCxnSpPr>
        <p:spPr bwMode="auto">
          <a:xfrm flipH="1" flipV="1">
            <a:off x="6742082" y="2841419"/>
            <a:ext cx="1012319" cy="1775038"/>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46" name="CasellaDiTesto 23"/>
          <p:cNvSpPr txBox="1">
            <a:spLocks noChangeArrowheads="1"/>
          </p:cNvSpPr>
          <p:nvPr/>
        </p:nvSpPr>
        <p:spPr bwMode="auto">
          <a:xfrm>
            <a:off x="7773121" y="4847551"/>
            <a:ext cx="1056588" cy="283811"/>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82936" tIns="41469" rIns="82936" bIns="41469">
            <a:spAutoFit/>
          </a:bodyPr>
          <a:lstStyle/>
          <a:p>
            <a:pPr defTabSz="407484" fontAlgn="base">
              <a:spcBef>
                <a:spcPct val="0"/>
              </a:spcBef>
              <a:spcAft>
                <a:spcPct val="0"/>
              </a:spcAft>
              <a:buClr>
                <a:srgbClr val="000000"/>
              </a:buClr>
              <a:buSzPct val="100000"/>
            </a:pPr>
            <a:r>
              <a:rPr lang="it-IT" sz="1300" b="1">
                <a:solidFill>
                  <a:srgbClr val="C00000"/>
                </a:solidFill>
                <a:latin typeface="Arial" charset="0"/>
                <a:cs typeface="Arial" charset="0"/>
              </a:rPr>
              <a:t>Long pulse</a:t>
            </a:r>
          </a:p>
        </p:txBody>
      </p:sp>
      <p:cxnSp>
        <p:nvCxnSpPr>
          <p:cNvPr id="22547" name="Connettore 2 20"/>
          <p:cNvCxnSpPr>
            <a:cxnSpLocks noChangeShapeType="1"/>
            <a:stCxn id="22546" idx="1"/>
          </p:cNvCxnSpPr>
          <p:nvPr/>
        </p:nvCxnSpPr>
        <p:spPr bwMode="auto">
          <a:xfrm flipH="1" flipV="1">
            <a:off x="7201441" y="4753940"/>
            <a:ext cx="571679" cy="235516"/>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48" name="CasellaDiTesto 27"/>
          <p:cNvSpPr txBox="1">
            <a:spLocks noChangeArrowheads="1"/>
          </p:cNvSpPr>
          <p:nvPr/>
        </p:nvSpPr>
        <p:spPr bwMode="auto">
          <a:xfrm>
            <a:off x="7837921" y="5305519"/>
            <a:ext cx="1065787" cy="283811"/>
          </a:xfrm>
          <a:prstGeom prst="rect">
            <a:avLst/>
          </a:prstGeom>
          <a:solidFill>
            <a:srgbClr val="FFFF00"/>
          </a:solidFill>
          <a:ln w="28575">
            <a:solidFill>
              <a:schemeClr val="accent2"/>
            </a:solidFill>
            <a:miter lim="800000"/>
            <a:headEnd/>
            <a:tailEnd/>
          </a:ln>
        </p:spPr>
        <p:txBody>
          <a:bodyPr wrap="none" lIns="82936" tIns="41469" rIns="82936" bIns="41469">
            <a:spAutoFit/>
          </a:bodyPr>
          <a:lstStyle/>
          <a:p>
            <a:pPr defTabSz="407484" fontAlgn="base">
              <a:spcBef>
                <a:spcPct val="0"/>
              </a:spcBef>
              <a:spcAft>
                <a:spcPct val="0"/>
              </a:spcAft>
              <a:buClr>
                <a:srgbClr val="000000"/>
              </a:buClr>
              <a:buSzPct val="100000"/>
            </a:pPr>
            <a:r>
              <a:rPr lang="en-US" sz="1300" b="1">
                <a:solidFill>
                  <a:srgbClr val="3333CC"/>
                </a:solidFill>
                <a:latin typeface="Arial" charset="0"/>
                <a:cs typeface="Arial" charset="0"/>
              </a:rPr>
              <a:t>continuous</a:t>
            </a:r>
          </a:p>
        </p:txBody>
      </p:sp>
      <p:cxnSp>
        <p:nvCxnSpPr>
          <p:cNvPr id="22549" name="Connettore 2 24"/>
          <p:cNvCxnSpPr>
            <a:cxnSpLocks noChangeShapeType="1"/>
            <a:stCxn id="22548" idx="1"/>
          </p:cNvCxnSpPr>
          <p:nvPr/>
        </p:nvCxnSpPr>
        <p:spPr bwMode="auto">
          <a:xfrm flipH="1" flipV="1">
            <a:off x="6300001" y="4870594"/>
            <a:ext cx="1537921" cy="576831"/>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647255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tshållare för bildnummer 1"/>
          <p:cNvSpPr>
            <a:spLocks noGrp="1"/>
          </p:cNvSpPr>
          <p:nvPr>
            <p:ph type="sldNum" sz="quarter" idx="4294967295"/>
          </p:nvPr>
        </p:nvSpPr>
        <p:spPr>
          <a:xfrm>
            <a:off x="6858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eaLnBrk="0" hangingPunct="0">
              <a:defRPr sz="2400">
                <a:solidFill>
                  <a:schemeClr val="tx1"/>
                </a:solidFill>
                <a:latin typeface="MS UI Gothic" charset="0"/>
                <a:ea typeface="ＭＳ Ｐゴシック" charset="0"/>
                <a:cs typeface="ＭＳ Ｐゴシック" charset="0"/>
              </a:defRPr>
            </a:lvl1pPr>
            <a:lvl2pPr marL="742912" indent="-285736" eaLnBrk="0" hangingPunct="0">
              <a:defRPr sz="2400">
                <a:solidFill>
                  <a:schemeClr val="tx1"/>
                </a:solidFill>
                <a:latin typeface="MS UI Gothic" charset="0"/>
                <a:ea typeface="ＭＳ Ｐゴシック" charset="0"/>
              </a:defRPr>
            </a:lvl2pPr>
            <a:lvl3pPr marL="1142942" indent="-228588" eaLnBrk="0" hangingPunct="0">
              <a:defRPr sz="2400">
                <a:solidFill>
                  <a:schemeClr val="tx1"/>
                </a:solidFill>
                <a:latin typeface="MS UI Gothic" charset="0"/>
                <a:ea typeface="ＭＳ Ｐゴシック" charset="0"/>
              </a:defRPr>
            </a:lvl3pPr>
            <a:lvl4pPr marL="1600118" indent="-228588" eaLnBrk="0" hangingPunct="0">
              <a:defRPr sz="2400">
                <a:solidFill>
                  <a:schemeClr val="tx1"/>
                </a:solidFill>
                <a:latin typeface="MS UI Gothic" charset="0"/>
                <a:ea typeface="ＭＳ Ｐゴシック" charset="0"/>
              </a:defRPr>
            </a:lvl4pPr>
            <a:lvl5pPr marL="2057295" indent="-228588" eaLnBrk="0" hangingPunct="0">
              <a:defRPr sz="2400">
                <a:solidFill>
                  <a:schemeClr val="tx1"/>
                </a:solidFill>
                <a:latin typeface="MS UI Gothic" charset="0"/>
                <a:ea typeface="ＭＳ Ｐゴシック" charset="0"/>
              </a:defRPr>
            </a:lvl5pPr>
            <a:lvl6pPr marL="2514471" indent="-228588" eaLnBrk="0" fontAlgn="base" hangingPunct="0">
              <a:spcBef>
                <a:spcPct val="0"/>
              </a:spcBef>
              <a:spcAft>
                <a:spcPct val="0"/>
              </a:spcAft>
              <a:defRPr sz="2400">
                <a:solidFill>
                  <a:schemeClr val="tx1"/>
                </a:solidFill>
                <a:latin typeface="MS UI Gothic" charset="0"/>
                <a:ea typeface="ＭＳ Ｐゴシック" charset="0"/>
              </a:defRPr>
            </a:lvl6pPr>
            <a:lvl7pPr marL="2971648" indent="-228588" eaLnBrk="0" fontAlgn="base" hangingPunct="0">
              <a:spcBef>
                <a:spcPct val="0"/>
              </a:spcBef>
              <a:spcAft>
                <a:spcPct val="0"/>
              </a:spcAft>
              <a:defRPr sz="2400">
                <a:solidFill>
                  <a:schemeClr val="tx1"/>
                </a:solidFill>
                <a:latin typeface="MS UI Gothic" charset="0"/>
                <a:ea typeface="ＭＳ Ｐゴシック" charset="0"/>
              </a:defRPr>
            </a:lvl7pPr>
            <a:lvl8pPr marL="3428825" indent="-228588" eaLnBrk="0" fontAlgn="base" hangingPunct="0">
              <a:spcBef>
                <a:spcPct val="0"/>
              </a:spcBef>
              <a:spcAft>
                <a:spcPct val="0"/>
              </a:spcAft>
              <a:defRPr sz="2400">
                <a:solidFill>
                  <a:schemeClr val="tx1"/>
                </a:solidFill>
                <a:latin typeface="MS UI Gothic" charset="0"/>
                <a:ea typeface="ＭＳ Ｐゴシック" charset="0"/>
              </a:defRPr>
            </a:lvl8pPr>
            <a:lvl9pPr marL="3886001" indent="-228588" eaLnBrk="0" fontAlgn="base" hangingPunct="0">
              <a:spcBef>
                <a:spcPct val="0"/>
              </a:spcBef>
              <a:spcAft>
                <a:spcPct val="0"/>
              </a:spcAft>
              <a:defRPr sz="2400">
                <a:solidFill>
                  <a:schemeClr val="tx1"/>
                </a:solidFill>
                <a:latin typeface="MS UI Gothic" charset="0"/>
                <a:ea typeface="ＭＳ Ｐゴシック" charset="0"/>
              </a:defRPr>
            </a:lvl9pPr>
          </a:lstStyle>
          <a:p>
            <a:pPr algn="l" eaLnBrk="1" hangingPunct="1"/>
            <a:fld id="{9110F198-44E3-3640-AD8F-D65C32090920}" type="slidenum">
              <a:rPr lang="sv-SE" sz="800">
                <a:solidFill>
                  <a:schemeClr val="hlink"/>
                </a:solidFill>
                <a:latin typeface="Arial" charset="0"/>
              </a:rPr>
              <a:pPr algn="l" eaLnBrk="1" hangingPunct="1"/>
              <a:t>3</a:t>
            </a:fld>
            <a:endParaRPr lang="sv-SE" sz="800">
              <a:solidFill>
                <a:schemeClr val="hlink"/>
              </a:solidFill>
              <a:latin typeface="Arial" charset="0"/>
            </a:endParaRPr>
          </a:p>
        </p:txBody>
      </p:sp>
      <p:sp>
        <p:nvSpPr>
          <p:cNvPr id="4" name="Text Box 5"/>
          <p:cNvSpPr txBox="1">
            <a:spLocks noGrp="1" noChangeArrowheads="1"/>
          </p:cNvSpPr>
          <p:nvPr>
            <p:ph type="sldNum" sz="quarter" idx="4294967295"/>
          </p:nvPr>
        </p:nvSpPr>
        <p:spPr bwMode="auto">
          <a:xfrm>
            <a:off x="7913621" y="6163054"/>
            <a:ext cx="433090" cy="383977"/>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pPr/>
              <a:t>3</a:t>
            </a:fld>
            <a:endParaRPr lang="en-US" dirty="0"/>
          </a:p>
        </p:txBody>
      </p:sp>
      <p:pic>
        <p:nvPicPr>
          <p:cNvPr id="2" name="Immagine 1" descr="ess_pulse_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047" y="1149967"/>
            <a:ext cx="10099878" cy="5356099"/>
          </a:xfrm>
          <a:prstGeom prst="rect">
            <a:avLst/>
          </a:prstGeom>
        </p:spPr>
      </p:pic>
    </p:spTree>
    <p:extLst>
      <p:ext uri="{BB962C8B-B14F-4D97-AF65-F5344CB8AC3E}">
        <p14:creationId xmlns:p14="http://schemas.microsoft.com/office/powerpoint/2010/main" val="981098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457648" y="274588"/>
            <a:ext cx="8228707" cy="665212"/>
          </a:xfrm>
        </p:spPr>
        <p:txBody>
          <a:bodyPr lIns="64286" tIns="32143" rIns="64286" bIns="32143">
            <a:normAutofit fontScale="90000"/>
          </a:bodyPr>
          <a:lstStyle/>
          <a:p>
            <a:r>
              <a:rPr lang="en-US" dirty="0" smtClean="0">
                <a:solidFill>
                  <a:srgbClr val="FF0000"/>
                </a:solidFill>
                <a:cs typeface="Arial" charset="0"/>
              </a:rPr>
              <a:t>Final remarks</a:t>
            </a:r>
            <a:endParaRPr lang="en-US" dirty="0">
              <a:solidFill>
                <a:srgbClr val="FF0000"/>
              </a:solidFill>
              <a:cs typeface="Arial" charset="0"/>
            </a:endParaRPr>
          </a:p>
        </p:txBody>
      </p:sp>
      <p:sp>
        <p:nvSpPr>
          <p:cNvPr id="2" name="Slide Number Placeholder 1"/>
          <p:cNvSpPr>
            <a:spLocks noGrp="1"/>
          </p:cNvSpPr>
          <p:nvPr>
            <p:ph type="sldNum" sz="quarter" idx="12"/>
          </p:nvPr>
        </p:nvSpPr>
        <p:spPr/>
        <p:txBody>
          <a:bodyPr/>
          <a:lstStyle/>
          <a:p>
            <a:fld id="{038C62C7-F79B-CD4A-A5DF-5683BBEC4A65}" type="slidenum">
              <a:rPr lang="sv-SE" smtClean="0"/>
              <a:t>30</a:t>
            </a:fld>
            <a:endParaRPr lang="sv-SE" dirty="0"/>
          </a:p>
        </p:txBody>
      </p:sp>
      <p:sp>
        <p:nvSpPr>
          <p:cNvPr id="3" name="TextBox 2"/>
          <p:cNvSpPr txBox="1"/>
          <p:nvPr/>
        </p:nvSpPr>
        <p:spPr>
          <a:xfrm>
            <a:off x="619124" y="1305997"/>
            <a:ext cx="8044551" cy="5650265"/>
          </a:xfrm>
          <a:prstGeom prst="rect">
            <a:avLst/>
          </a:prstGeom>
          <a:noFill/>
        </p:spPr>
        <p:txBody>
          <a:bodyPr wrap="square" rtlCol="0">
            <a:spAutoFit/>
          </a:bodyPr>
          <a:lstStyle/>
          <a:p>
            <a:pPr algn="just">
              <a:lnSpc>
                <a:spcPct val="150000"/>
              </a:lnSpc>
            </a:pPr>
            <a:r>
              <a:rPr lang="en-US" sz="2200" dirty="0" smtClean="0">
                <a:solidFill>
                  <a:srgbClr val="0000FF"/>
                </a:solidFill>
              </a:rPr>
              <a:t>INFN has been involved in the early phase of the ESS Accelerator construction and is expected to play a role also in the following years</a:t>
            </a:r>
            <a:r>
              <a:rPr lang="en-US" sz="2200" dirty="0" smtClean="0">
                <a:solidFill>
                  <a:srgbClr val="0000FF"/>
                </a:solidFill>
              </a:rPr>
              <a:t>.</a:t>
            </a:r>
          </a:p>
          <a:p>
            <a:pPr algn="just">
              <a:lnSpc>
                <a:spcPct val="150000"/>
              </a:lnSpc>
            </a:pPr>
            <a:r>
              <a:rPr lang="en-US" sz="2200" dirty="0" smtClean="0">
                <a:solidFill>
                  <a:srgbClr val="0000FF"/>
                </a:solidFill>
              </a:rPr>
              <a:t>The know-how about High Power Proton Accelerators developed since ‘90s (TRASCO project, EU FP6, NTA Strategic Project, CSN5, </a:t>
            </a:r>
            <a:r>
              <a:rPr lang="en-US" sz="2200" dirty="0" err="1" smtClean="0">
                <a:solidFill>
                  <a:srgbClr val="0000FF"/>
                </a:solidFill>
              </a:rPr>
              <a:t>etc</a:t>
            </a:r>
            <a:r>
              <a:rPr lang="en-US" sz="2200" dirty="0" smtClean="0">
                <a:solidFill>
                  <a:srgbClr val="0000FF"/>
                </a:solidFill>
              </a:rPr>
              <a:t>) is recognized by the community of accelerators’ experts. That expertise was requested by ESS-AB since the Design Update in 2009.</a:t>
            </a:r>
            <a:endParaRPr lang="en-US" sz="2200" dirty="0" smtClean="0">
              <a:solidFill>
                <a:srgbClr val="0000FF"/>
              </a:solidFill>
            </a:endParaRPr>
          </a:p>
          <a:p>
            <a:pPr algn="just">
              <a:lnSpc>
                <a:spcPct val="150000"/>
              </a:lnSpc>
            </a:pPr>
            <a:r>
              <a:rPr lang="en-US" sz="2200" dirty="0" smtClean="0">
                <a:solidFill>
                  <a:srgbClr val="0000FF"/>
                </a:solidFill>
              </a:rPr>
              <a:t>Additionally, the </a:t>
            </a:r>
            <a:r>
              <a:rPr lang="en-US" sz="2200" dirty="0" err="1" smtClean="0">
                <a:solidFill>
                  <a:srgbClr val="0000FF"/>
                </a:solidFill>
              </a:rPr>
              <a:t>sinergy</a:t>
            </a:r>
            <a:r>
              <a:rPr lang="en-US" sz="2200" dirty="0" smtClean="0">
                <a:solidFill>
                  <a:srgbClr val="0000FF"/>
                </a:solidFill>
              </a:rPr>
              <a:t> with other Research Institutions in Italy and in Europe may drive the use of INFN expertise and facilities in the sense of Neutron-based Sciences.</a:t>
            </a:r>
            <a:endParaRPr lang="en-US" sz="2200" dirty="0" smtClean="0">
              <a:solidFill>
                <a:srgbClr val="660066"/>
              </a:solidFill>
            </a:endParaRPr>
          </a:p>
          <a:p>
            <a:pPr algn="just">
              <a:lnSpc>
                <a:spcPct val="150000"/>
              </a:lnSpc>
            </a:pPr>
            <a:endParaRPr lang="en-US" sz="2200" dirty="0" smtClean="0">
              <a:solidFill>
                <a:srgbClr val="660066"/>
              </a:solidFill>
            </a:endParaRPr>
          </a:p>
        </p:txBody>
      </p:sp>
    </p:spTree>
    <p:extLst>
      <p:ext uri="{BB962C8B-B14F-4D97-AF65-F5344CB8AC3E}">
        <p14:creationId xmlns:p14="http://schemas.microsoft.com/office/powerpoint/2010/main" val="159027659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tshållare för bildnummer 1"/>
          <p:cNvSpPr>
            <a:spLocks noGrp="1"/>
          </p:cNvSpPr>
          <p:nvPr>
            <p:ph type="sldNum" sz="quarter" idx="4294967295"/>
          </p:nvPr>
        </p:nvSpPr>
        <p:spPr>
          <a:xfrm>
            <a:off x="6858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eaLnBrk="0" hangingPunct="0">
              <a:defRPr sz="2400">
                <a:solidFill>
                  <a:schemeClr val="tx1"/>
                </a:solidFill>
                <a:latin typeface="MS UI Gothic" charset="0"/>
                <a:ea typeface="ＭＳ Ｐゴシック" charset="0"/>
                <a:cs typeface="ＭＳ Ｐゴシック" charset="0"/>
              </a:defRPr>
            </a:lvl1pPr>
            <a:lvl2pPr marL="742912" indent="-285736" eaLnBrk="0" hangingPunct="0">
              <a:defRPr sz="2400">
                <a:solidFill>
                  <a:schemeClr val="tx1"/>
                </a:solidFill>
                <a:latin typeface="MS UI Gothic" charset="0"/>
                <a:ea typeface="ＭＳ Ｐゴシック" charset="0"/>
              </a:defRPr>
            </a:lvl2pPr>
            <a:lvl3pPr marL="1142942" indent="-228588" eaLnBrk="0" hangingPunct="0">
              <a:defRPr sz="2400">
                <a:solidFill>
                  <a:schemeClr val="tx1"/>
                </a:solidFill>
                <a:latin typeface="MS UI Gothic" charset="0"/>
                <a:ea typeface="ＭＳ Ｐゴシック" charset="0"/>
              </a:defRPr>
            </a:lvl3pPr>
            <a:lvl4pPr marL="1600118" indent="-228588" eaLnBrk="0" hangingPunct="0">
              <a:defRPr sz="2400">
                <a:solidFill>
                  <a:schemeClr val="tx1"/>
                </a:solidFill>
                <a:latin typeface="MS UI Gothic" charset="0"/>
                <a:ea typeface="ＭＳ Ｐゴシック" charset="0"/>
              </a:defRPr>
            </a:lvl4pPr>
            <a:lvl5pPr marL="2057295" indent="-228588" eaLnBrk="0" hangingPunct="0">
              <a:defRPr sz="2400">
                <a:solidFill>
                  <a:schemeClr val="tx1"/>
                </a:solidFill>
                <a:latin typeface="MS UI Gothic" charset="0"/>
                <a:ea typeface="ＭＳ Ｐゴシック" charset="0"/>
              </a:defRPr>
            </a:lvl5pPr>
            <a:lvl6pPr marL="2514471" indent="-228588" eaLnBrk="0" fontAlgn="base" hangingPunct="0">
              <a:spcBef>
                <a:spcPct val="0"/>
              </a:spcBef>
              <a:spcAft>
                <a:spcPct val="0"/>
              </a:spcAft>
              <a:defRPr sz="2400">
                <a:solidFill>
                  <a:schemeClr val="tx1"/>
                </a:solidFill>
                <a:latin typeface="MS UI Gothic" charset="0"/>
                <a:ea typeface="ＭＳ Ｐゴシック" charset="0"/>
              </a:defRPr>
            </a:lvl6pPr>
            <a:lvl7pPr marL="2971648" indent="-228588" eaLnBrk="0" fontAlgn="base" hangingPunct="0">
              <a:spcBef>
                <a:spcPct val="0"/>
              </a:spcBef>
              <a:spcAft>
                <a:spcPct val="0"/>
              </a:spcAft>
              <a:defRPr sz="2400">
                <a:solidFill>
                  <a:schemeClr val="tx1"/>
                </a:solidFill>
                <a:latin typeface="MS UI Gothic" charset="0"/>
                <a:ea typeface="ＭＳ Ｐゴシック" charset="0"/>
              </a:defRPr>
            </a:lvl7pPr>
            <a:lvl8pPr marL="3428825" indent="-228588" eaLnBrk="0" fontAlgn="base" hangingPunct="0">
              <a:spcBef>
                <a:spcPct val="0"/>
              </a:spcBef>
              <a:spcAft>
                <a:spcPct val="0"/>
              </a:spcAft>
              <a:defRPr sz="2400">
                <a:solidFill>
                  <a:schemeClr val="tx1"/>
                </a:solidFill>
                <a:latin typeface="MS UI Gothic" charset="0"/>
                <a:ea typeface="ＭＳ Ｐゴシック" charset="0"/>
              </a:defRPr>
            </a:lvl8pPr>
            <a:lvl9pPr marL="3886001" indent="-228588" eaLnBrk="0" fontAlgn="base" hangingPunct="0">
              <a:spcBef>
                <a:spcPct val="0"/>
              </a:spcBef>
              <a:spcAft>
                <a:spcPct val="0"/>
              </a:spcAft>
              <a:defRPr sz="2400">
                <a:solidFill>
                  <a:schemeClr val="tx1"/>
                </a:solidFill>
                <a:latin typeface="MS UI Gothic" charset="0"/>
                <a:ea typeface="ＭＳ Ｐゴシック" charset="0"/>
              </a:defRPr>
            </a:lvl9pPr>
          </a:lstStyle>
          <a:p>
            <a:pPr algn="l" eaLnBrk="1" hangingPunct="1"/>
            <a:fld id="{9110F198-44E3-3640-AD8F-D65C32090920}" type="slidenum">
              <a:rPr lang="sv-SE" sz="800">
                <a:solidFill>
                  <a:schemeClr val="hlink"/>
                </a:solidFill>
                <a:latin typeface="Arial" charset="0"/>
              </a:rPr>
              <a:pPr algn="l" eaLnBrk="1" hangingPunct="1"/>
              <a:t>4</a:t>
            </a:fld>
            <a:endParaRPr lang="sv-SE" sz="800">
              <a:solidFill>
                <a:schemeClr val="hlink"/>
              </a:solidFill>
              <a:latin typeface="Arial" charset="0"/>
            </a:endParaRPr>
          </a:p>
        </p:txBody>
      </p:sp>
      <p:pic>
        <p:nvPicPr>
          <p:cNvPr id="286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15875"/>
            <a:ext cx="9182101"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Text Box 5"/>
          <p:cNvSpPr txBox="1">
            <a:spLocks noGrp="1" noChangeArrowheads="1"/>
          </p:cNvSpPr>
          <p:nvPr>
            <p:ph type="sldNum" sz="quarter" idx="4294967295"/>
          </p:nvPr>
        </p:nvSpPr>
        <p:spPr bwMode="auto">
          <a:xfrm>
            <a:off x="7913621" y="6163054"/>
            <a:ext cx="433090" cy="383977"/>
          </a:xfrm>
          <a:prstGeom prst="rect">
            <a:avLst/>
          </a:prstGeom>
          <a:noFill/>
          <a:ln w="12700">
            <a:noFill/>
            <a:miter lim="800000"/>
            <a:headEnd/>
            <a:tailEnd/>
          </a:ln>
          <a:effectLst/>
        </p:spPr>
        <p:txBody>
          <a:bodyPr vert="horz" wrap="none" lIns="64291" tIns="32146" rIns="64291" bIns="32146" numCol="1" anchor="t" anchorCtr="0" compatLnSpc="1">
            <a:prstTxWarp prst="textNoShape">
              <a:avLst/>
            </a:prstTxWarp>
          </a:bodyPr>
          <a:lstStyle>
            <a:lvl1pPr algn="l">
              <a:defRPr sz="2500" b="1">
                <a:solidFill>
                  <a:srgbClr val="FFFFFF"/>
                </a:solidFill>
                <a:latin typeface="Lucida Grande" charset="0"/>
                <a:ea typeface="Lucida Grande" charset="0"/>
                <a:cs typeface="Lucida Grande" charset="0"/>
                <a:sym typeface="Lucida Grande" charset="0"/>
              </a:defRPr>
            </a:lvl1pPr>
          </a:lstStyle>
          <a:p>
            <a:fld id="{4ACB9A20-8CC5-7A43-BE30-FAB0BA4A295C}" type="slidenum">
              <a:rPr lang="en-US"/>
              <a:pPr/>
              <a:t>4</a:t>
            </a:fld>
            <a:endParaRPr lang="en-US" dirty="0"/>
          </a:p>
        </p:txBody>
      </p:sp>
    </p:spTree>
    <p:extLst>
      <p:ext uri="{BB962C8B-B14F-4D97-AF65-F5344CB8AC3E}">
        <p14:creationId xmlns:p14="http://schemas.microsoft.com/office/powerpoint/2010/main" val="473233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392190" y="1892127"/>
            <a:ext cx="8229600" cy="1143000"/>
          </a:xfrm>
          <a:ln/>
        </p:spPr>
        <p:txBody>
          <a:bodyPr/>
          <a:lstStyle/>
          <a:p>
            <a:r>
              <a:rPr lang="en-US" b="1" dirty="0">
                <a:solidFill>
                  <a:srgbClr val="FF0000"/>
                </a:solidFill>
              </a:rPr>
              <a:t>ESS - The INFN contribution</a:t>
            </a:r>
          </a:p>
        </p:txBody>
      </p:sp>
      <p:sp>
        <p:nvSpPr>
          <p:cNvPr id="3074" name="Rectangle 2"/>
          <p:cNvSpPr>
            <a:spLocks noGrp="1" noChangeArrowheads="1"/>
          </p:cNvSpPr>
          <p:nvPr>
            <p:ph type="body" idx="1"/>
          </p:nvPr>
        </p:nvSpPr>
        <p:spPr>
          <a:xfrm>
            <a:off x="94332" y="3035127"/>
            <a:ext cx="9049668" cy="4525963"/>
          </a:xfrm>
          <a:ln/>
        </p:spPr>
        <p:txBody>
          <a:bodyPr>
            <a:normAutofit/>
          </a:bodyPr>
          <a:lstStyle/>
          <a:p>
            <a:pPr>
              <a:spcBef>
                <a:spcPct val="0"/>
              </a:spcBef>
              <a:buFontTx/>
              <a:buBlip>
                <a:blip r:embed="rId2"/>
              </a:buBlip>
            </a:pPr>
            <a:r>
              <a:rPr lang="en-US" sz="2400" dirty="0"/>
              <a:t>INFN </a:t>
            </a:r>
            <a:r>
              <a:rPr lang="en-US" sz="2400" dirty="0" smtClean="0"/>
              <a:t>has been </a:t>
            </a:r>
            <a:r>
              <a:rPr lang="en-US" sz="2400" dirty="0"/>
              <a:t>involved in the Design </a:t>
            </a:r>
            <a:r>
              <a:rPr lang="en-US" sz="2400" dirty="0" smtClean="0"/>
              <a:t>Update phase (2011-12), </a:t>
            </a:r>
            <a:r>
              <a:rPr lang="en-US" sz="2400" dirty="0"/>
              <a:t>for several components of the </a:t>
            </a:r>
            <a:r>
              <a:rPr lang="en-US" sz="2400" dirty="0" smtClean="0"/>
              <a:t>LINAC, and it is involved in the next phase, aimed to the construction of prototypes </a:t>
            </a:r>
            <a:endParaRPr lang="en-US" sz="2400" dirty="0"/>
          </a:p>
          <a:p>
            <a:pPr marL="1062595" lvl="1">
              <a:spcBef>
                <a:spcPts val="2452"/>
              </a:spcBef>
              <a:buBlip>
                <a:blip r:embed="rId3"/>
              </a:buBlip>
            </a:pPr>
            <a:r>
              <a:rPr lang="en-US" sz="1800" dirty="0"/>
              <a:t>The Proton source</a:t>
            </a:r>
          </a:p>
          <a:p>
            <a:pPr marL="1062595" lvl="1">
              <a:spcBef>
                <a:spcPts val="2452"/>
              </a:spcBef>
              <a:buBlip>
                <a:blip r:embed="rId3"/>
              </a:buBlip>
            </a:pPr>
            <a:r>
              <a:rPr lang="en-US" sz="1800" dirty="0"/>
              <a:t>The LEBT</a:t>
            </a:r>
          </a:p>
          <a:p>
            <a:pPr marL="1062595" lvl="1">
              <a:spcBef>
                <a:spcPts val="2452"/>
              </a:spcBef>
              <a:buBlip>
                <a:blip r:embed="rId3"/>
              </a:buBlip>
            </a:pPr>
            <a:r>
              <a:rPr lang="en-US" sz="1800" dirty="0"/>
              <a:t>The Drift Tube </a:t>
            </a:r>
            <a:r>
              <a:rPr lang="en-US" sz="1800" dirty="0" err="1"/>
              <a:t>Linac</a:t>
            </a:r>
            <a:endParaRPr lang="en-US" sz="1800" dirty="0"/>
          </a:p>
          <a:p>
            <a:pPr marL="1062595" lvl="1">
              <a:spcBef>
                <a:spcPts val="2452"/>
              </a:spcBef>
              <a:buBlip>
                <a:blip r:embed="rId3"/>
              </a:buBlip>
            </a:pPr>
            <a:r>
              <a:rPr lang="en-US" sz="1800" dirty="0"/>
              <a:t>The Superconducting elliptical cavity </a:t>
            </a:r>
            <a:r>
              <a:rPr lang="en-US" sz="1800" dirty="0" smtClean="0"/>
              <a:t>@ </a:t>
            </a:r>
            <a:r>
              <a:rPr lang="en-US" sz="1800" dirty="0"/>
              <a:t>high energy section</a:t>
            </a:r>
          </a:p>
        </p:txBody>
      </p:sp>
      <p:pic>
        <p:nvPicPr>
          <p:cNvPr id="4" name="Immagine 20"/>
          <p:cNvPicPr>
            <a:picLocks noChangeAspect="1"/>
          </p:cNvPicPr>
          <p:nvPr/>
        </p:nvPicPr>
        <p:blipFill rotWithShape="1">
          <a:blip r:embed="rId4">
            <a:extLst>
              <a:ext uri="{28A0092B-C50C-407E-A947-70E740481C1C}">
                <a14:useLocalDpi xmlns:a14="http://schemas.microsoft.com/office/drawing/2010/main" val="0"/>
              </a:ext>
            </a:extLst>
          </a:blip>
          <a:srcRect t="22755"/>
          <a:stretch/>
        </p:blipFill>
        <p:spPr bwMode="auto">
          <a:xfrm>
            <a:off x="7201" y="-11332"/>
            <a:ext cx="9275040" cy="146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uppo 22"/>
          <p:cNvGrpSpPr>
            <a:grpSpLocks/>
          </p:cNvGrpSpPr>
          <p:nvPr/>
        </p:nvGrpSpPr>
        <p:grpSpPr bwMode="auto">
          <a:xfrm>
            <a:off x="2005920" y="995010"/>
            <a:ext cx="3938400" cy="659660"/>
            <a:chOff x="2239276" y="0"/>
            <a:chExt cx="4340770" cy="727467"/>
          </a:xfrm>
        </p:grpSpPr>
        <p:sp>
          <p:nvSpPr>
            <p:cNvPr id="6" name="Rettangolo 5"/>
            <p:cNvSpPr/>
            <p:nvPr/>
          </p:nvSpPr>
          <p:spPr>
            <a:xfrm>
              <a:off x="2239276" y="360041"/>
              <a:ext cx="1338411" cy="367426"/>
            </a:xfrm>
            <a:prstGeom prst="rect">
              <a:avLst/>
            </a:prstGeom>
            <a:noFill/>
          </p:spPr>
          <p:txBody>
            <a:bodyPr lIns="70875" tIns="35438" rIns="70875" bIns="35438">
              <a:spAutoFit/>
            </a:bodyPr>
            <a:lstStyle/>
            <a:p>
              <a:pPr algn="ctr">
                <a:defRPr/>
              </a:pPr>
              <a:r>
                <a:rPr lang="it-IT" sz="1700" b="1" dirty="0">
                  <a:ln w="10541" cmpd="sng">
                    <a:solidFill>
                      <a:schemeClr val="accent1">
                        <a:shade val="88000"/>
                        <a:satMod val="110000"/>
                      </a:schemeClr>
                    </a:solidFill>
                    <a:prstDash val="solid"/>
                  </a:ln>
                  <a:solidFill>
                    <a:srgbClr val="FF0000"/>
                  </a:solidFill>
                </a:rPr>
                <a:t>3,6 </a:t>
              </a:r>
              <a:r>
                <a:rPr lang="it-IT" sz="1700" b="1" dirty="0" err="1">
                  <a:ln w="10541" cmpd="sng">
                    <a:solidFill>
                      <a:schemeClr val="accent1">
                        <a:shade val="88000"/>
                        <a:satMod val="110000"/>
                      </a:schemeClr>
                    </a:solidFill>
                    <a:prstDash val="solid"/>
                  </a:ln>
                  <a:solidFill>
                    <a:srgbClr val="FF0000"/>
                  </a:solidFill>
                </a:rPr>
                <a:t>MeV</a:t>
              </a:r>
              <a:endParaRPr lang="it-IT" sz="1700" b="1" dirty="0">
                <a:ln w="10541" cmpd="sng">
                  <a:solidFill>
                    <a:schemeClr val="accent1">
                      <a:shade val="88000"/>
                      <a:satMod val="110000"/>
                    </a:schemeClr>
                  </a:solidFill>
                  <a:prstDash val="solid"/>
                </a:ln>
                <a:solidFill>
                  <a:srgbClr val="FF0000"/>
                </a:solidFill>
              </a:endParaRPr>
            </a:p>
          </p:txBody>
        </p:sp>
        <p:sp>
          <p:nvSpPr>
            <p:cNvPr id="7" name="Rettangolo 6"/>
            <p:cNvSpPr/>
            <p:nvPr/>
          </p:nvSpPr>
          <p:spPr>
            <a:xfrm>
              <a:off x="3679436" y="360040"/>
              <a:ext cx="1338411" cy="367426"/>
            </a:xfrm>
            <a:prstGeom prst="rect">
              <a:avLst/>
            </a:prstGeom>
            <a:noFill/>
          </p:spPr>
          <p:txBody>
            <a:bodyPr lIns="70875" tIns="35438" rIns="70875" bIns="35438">
              <a:spAutoFit/>
            </a:bodyPr>
            <a:lstStyle/>
            <a:p>
              <a:pPr algn="ctr">
                <a:defRPr/>
              </a:pPr>
              <a:r>
                <a:rPr lang="it-IT" sz="1700" b="1" dirty="0" smtClean="0">
                  <a:ln w="10541" cmpd="sng">
                    <a:solidFill>
                      <a:schemeClr val="accent1">
                        <a:shade val="88000"/>
                        <a:satMod val="110000"/>
                      </a:schemeClr>
                    </a:solidFill>
                    <a:prstDash val="solid"/>
                  </a:ln>
                  <a:solidFill>
                    <a:srgbClr val="FF0000"/>
                  </a:solidFill>
                </a:rPr>
                <a:t>93 </a:t>
              </a:r>
              <a:r>
                <a:rPr lang="it-IT" sz="1700" b="1" dirty="0" err="1">
                  <a:ln w="10541" cmpd="sng">
                    <a:solidFill>
                      <a:schemeClr val="accent1">
                        <a:shade val="88000"/>
                        <a:satMod val="110000"/>
                      </a:schemeClr>
                    </a:solidFill>
                    <a:prstDash val="solid"/>
                  </a:ln>
                  <a:solidFill>
                    <a:srgbClr val="FF0000"/>
                  </a:solidFill>
                </a:rPr>
                <a:t>MeV</a:t>
              </a:r>
              <a:endParaRPr lang="it-IT" sz="1700" b="1" dirty="0">
                <a:ln w="10541" cmpd="sng">
                  <a:solidFill>
                    <a:schemeClr val="accent1">
                      <a:shade val="88000"/>
                      <a:satMod val="110000"/>
                    </a:schemeClr>
                  </a:solidFill>
                  <a:prstDash val="solid"/>
                </a:ln>
                <a:solidFill>
                  <a:srgbClr val="FF0000"/>
                </a:solidFill>
              </a:endParaRPr>
            </a:p>
          </p:txBody>
        </p:sp>
        <p:sp>
          <p:nvSpPr>
            <p:cNvPr id="8" name="CasellaDiTesto 2"/>
            <p:cNvSpPr txBox="1">
              <a:spLocks noChangeArrowheads="1"/>
            </p:cNvSpPr>
            <p:nvPr/>
          </p:nvSpPr>
          <p:spPr bwMode="auto">
            <a:xfrm>
              <a:off x="2527308" y="26665"/>
              <a:ext cx="2468562" cy="384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0875" tIns="35438" rIns="70875" bIns="35438">
              <a:spAutoFit/>
            </a:bodyPr>
            <a:lstStyle/>
            <a:p>
              <a:r>
                <a:rPr lang="it-IT"/>
                <a:t>X</a:t>
              </a:r>
            </a:p>
          </p:txBody>
        </p:sp>
        <p:sp>
          <p:nvSpPr>
            <p:cNvPr id="9" name="CasellaDiTesto 8"/>
            <p:cNvSpPr txBox="1">
              <a:spLocks noChangeArrowheads="1"/>
            </p:cNvSpPr>
            <p:nvPr/>
          </p:nvSpPr>
          <p:spPr bwMode="auto">
            <a:xfrm>
              <a:off x="4111484" y="0"/>
              <a:ext cx="2468562" cy="384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0875" tIns="35438" rIns="70875" bIns="35438">
              <a:spAutoFit/>
            </a:bodyPr>
            <a:lstStyle/>
            <a:p>
              <a:r>
                <a:rPr lang="it-IT" dirty="0"/>
                <a:t>X</a:t>
              </a:r>
            </a:p>
          </p:txBody>
        </p:sp>
      </p:grpSp>
      <p:sp>
        <p:nvSpPr>
          <p:cNvPr id="10" name="Rettangolo 9"/>
          <p:cNvSpPr/>
          <p:nvPr/>
        </p:nvSpPr>
        <p:spPr bwMode="auto">
          <a:xfrm>
            <a:off x="6257502" y="1294874"/>
            <a:ext cx="1214346" cy="333178"/>
          </a:xfrm>
          <a:prstGeom prst="rect">
            <a:avLst/>
          </a:prstGeom>
          <a:noFill/>
        </p:spPr>
        <p:txBody>
          <a:bodyPr lIns="70875" tIns="35438" rIns="70875" bIns="35438">
            <a:spAutoFit/>
          </a:bodyPr>
          <a:lstStyle/>
          <a:p>
            <a:pPr algn="ctr">
              <a:defRPr/>
            </a:pPr>
            <a:r>
              <a:rPr lang="it-IT" sz="1700" b="1" dirty="0" smtClean="0">
                <a:ln w="10541" cmpd="sng">
                  <a:solidFill>
                    <a:schemeClr val="accent1">
                      <a:shade val="88000"/>
                      <a:satMod val="110000"/>
                    </a:schemeClr>
                  </a:solidFill>
                  <a:prstDash val="solid"/>
                </a:ln>
                <a:solidFill>
                  <a:srgbClr val="FF0000"/>
                </a:solidFill>
              </a:rPr>
              <a:t>2000 </a:t>
            </a:r>
            <a:r>
              <a:rPr lang="it-IT" sz="1700" b="1" dirty="0" err="1">
                <a:ln w="10541" cmpd="sng">
                  <a:solidFill>
                    <a:schemeClr val="accent1">
                      <a:shade val="88000"/>
                      <a:satMod val="110000"/>
                    </a:schemeClr>
                  </a:solidFill>
                  <a:prstDash val="solid"/>
                </a:ln>
                <a:solidFill>
                  <a:srgbClr val="FF0000"/>
                </a:solidFill>
              </a:rPr>
              <a:t>MeV</a:t>
            </a:r>
            <a:endParaRPr lang="it-IT" sz="1700" b="1" dirty="0">
              <a:ln w="10541" cmpd="sng">
                <a:solidFill>
                  <a:schemeClr val="accent1">
                    <a:shade val="88000"/>
                    <a:satMod val="110000"/>
                  </a:schemeClr>
                </a:solidFill>
                <a:prstDash val="solid"/>
              </a:ln>
              <a:solidFill>
                <a:srgbClr val="FF0000"/>
              </a:solidFill>
            </a:endParaRPr>
          </a:p>
        </p:txBody>
      </p:sp>
      <p:sp>
        <p:nvSpPr>
          <p:cNvPr id="11" name="CasellaDiTesto 8"/>
          <p:cNvSpPr txBox="1">
            <a:spLocks noChangeArrowheads="1"/>
          </p:cNvSpPr>
          <p:nvPr/>
        </p:nvSpPr>
        <p:spPr bwMode="auto">
          <a:xfrm>
            <a:off x="6649501" y="968393"/>
            <a:ext cx="2239737" cy="348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0875" tIns="35438" rIns="70875" bIns="35438">
            <a:spAutoFit/>
          </a:bodyPr>
          <a:lstStyle/>
          <a:p>
            <a:r>
              <a:rPr lang="it-IT" dirty="0"/>
              <a:t>X</a:t>
            </a:r>
          </a:p>
        </p:txBody>
      </p:sp>
    </p:spTree>
    <p:extLst>
      <p:ext uri="{BB962C8B-B14F-4D97-AF65-F5344CB8AC3E}">
        <p14:creationId xmlns:p14="http://schemas.microsoft.com/office/powerpoint/2010/main" val="2699630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1736685" y="87379"/>
            <a:ext cx="8229600" cy="868363"/>
          </a:xfrm>
          <a:noFill/>
          <a:ln>
            <a:miter lim="800000"/>
            <a:headEnd/>
            <a:tailEnd/>
          </a:ln>
        </p:spPr>
        <p:txBody>
          <a:bodyPr vert="horz" wrap="square" lIns="91411" tIns="45706" rIns="91411" bIns="45706" numCol="1" anchor="t" anchorCtr="0" compatLnSpc="1">
            <a:prstTxWarp prst="textNoShape">
              <a:avLst/>
            </a:prstTxWarp>
          </a:bodyPr>
          <a:lstStyle/>
          <a:p>
            <a:pPr eaLnBrk="1" hangingPunct="1"/>
            <a:r>
              <a:rPr lang="en-GB" dirty="0" smtClean="0">
                <a:solidFill>
                  <a:srgbClr val="0000FF"/>
                </a:solidFill>
              </a:rPr>
              <a:t>Preconstruction phase</a:t>
            </a:r>
          </a:p>
        </p:txBody>
      </p:sp>
      <p:sp>
        <p:nvSpPr>
          <p:cNvPr id="32771" name="Text Box 3"/>
          <p:cNvSpPr txBox="1">
            <a:spLocks noChangeArrowheads="1"/>
          </p:cNvSpPr>
          <p:nvPr/>
        </p:nvSpPr>
        <p:spPr bwMode="auto">
          <a:xfrm>
            <a:off x="685800" y="838200"/>
            <a:ext cx="8153400" cy="1015640"/>
          </a:xfrm>
          <a:prstGeom prst="rect">
            <a:avLst/>
          </a:prstGeom>
          <a:noFill/>
          <a:ln w="9525">
            <a:noFill/>
            <a:miter lim="800000"/>
            <a:headEnd/>
            <a:tailEnd/>
          </a:ln>
        </p:spPr>
        <p:txBody>
          <a:bodyPr lIns="91411" tIns="45706" rIns="91411" bIns="45706">
            <a:prstTxWarp prst="textNoShape">
              <a:avLst/>
            </a:prstTxWarp>
            <a:spAutoFit/>
          </a:bodyPr>
          <a:lstStyle/>
          <a:p>
            <a:pPr>
              <a:spcBef>
                <a:spcPct val="50000"/>
              </a:spcBef>
            </a:pPr>
            <a:r>
              <a:rPr lang="en-GB" sz="2400" dirty="0"/>
              <a:t>1</a:t>
            </a:r>
            <a:r>
              <a:rPr lang="en-GB" sz="2400" baseline="30000" dirty="0"/>
              <a:t>st</a:t>
            </a:r>
            <a:r>
              <a:rPr lang="en-GB" sz="2400" dirty="0"/>
              <a:t> ESS Steering Committee</a:t>
            </a:r>
          </a:p>
          <a:p>
            <a:pPr algn="r">
              <a:spcBef>
                <a:spcPct val="50000"/>
              </a:spcBef>
            </a:pPr>
            <a:r>
              <a:rPr lang="en-GB" sz="2400" dirty="0"/>
              <a:t>22</a:t>
            </a:r>
            <a:r>
              <a:rPr lang="en-GB" sz="2400" baseline="30000" dirty="0"/>
              <a:t>nd</a:t>
            </a:r>
            <a:r>
              <a:rPr lang="en-GB" sz="2400" dirty="0"/>
              <a:t> &amp; 23</a:t>
            </a:r>
            <a:r>
              <a:rPr lang="en-GB" sz="2400" baseline="30000" dirty="0"/>
              <a:t>rd</a:t>
            </a:r>
            <a:r>
              <a:rPr lang="en-GB" sz="2400" dirty="0"/>
              <a:t> October 2009  Copenhagen</a:t>
            </a:r>
          </a:p>
        </p:txBody>
      </p:sp>
      <p:sp>
        <p:nvSpPr>
          <p:cNvPr id="1254404" name="Text Box 4"/>
          <p:cNvSpPr txBox="1">
            <a:spLocks noChangeArrowheads="1"/>
          </p:cNvSpPr>
          <p:nvPr/>
        </p:nvSpPr>
        <p:spPr bwMode="auto">
          <a:xfrm>
            <a:off x="228600" y="1828800"/>
            <a:ext cx="8686800" cy="1569638"/>
          </a:xfrm>
          <a:prstGeom prst="rect">
            <a:avLst/>
          </a:prstGeom>
          <a:noFill/>
          <a:ln w="9525">
            <a:noFill/>
            <a:miter lim="800000"/>
            <a:headEnd/>
            <a:tailEnd/>
          </a:ln>
        </p:spPr>
        <p:txBody>
          <a:bodyPr lIns="91411" tIns="45706" rIns="91411" bIns="45706">
            <a:prstTxWarp prst="textNoShape">
              <a:avLst/>
            </a:prstTxWarp>
            <a:spAutoFit/>
          </a:bodyPr>
          <a:lstStyle/>
          <a:p>
            <a:pPr marL="495148" indent="-495148">
              <a:spcBef>
                <a:spcPct val="50000"/>
              </a:spcBef>
            </a:pPr>
            <a:r>
              <a:rPr lang="en-GB" sz="2400" dirty="0"/>
              <a:t>	strong support  from </a:t>
            </a:r>
            <a:r>
              <a:rPr lang="en-GB" sz="2400" dirty="0" smtClean="0"/>
              <a:t>13 (now 17) </a:t>
            </a:r>
            <a:r>
              <a:rPr lang="en-GB" sz="2400" dirty="0"/>
              <a:t>countries to:</a:t>
            </a:r>
          </a:p>
          <a:p>
            <a:pPr marL="1409268" lvl="2" indent="-495148">
              <a:spcBef>
                <a:spcPct val="50000"/>
              </a:spcBef>
              <a:buFont typeface="Arial" pitchFamily="30" charset="0"/>
              <a:buChar char="•"/>
            </a:pPr>
            <a:r>
              <a:rPr lang="en-GB" sz="2400" dirty="0"/>
              <a:t>to engage in the ESS Design Update</a:t>
            </a:r>
          </a:p>
          <a:p>
            <a:pPr marL="1409268" lvl="2" indent="-495148">
              <a:spcBef>
                <a:spcPct val="50000"/>
              </a:spcBef>
              <a:buFont typeface="Arial" pitchFamily="30" charset="0"/>
              <a:buChar char="•"/>
            </a:pPr>
            <a:r>
              <a:rPr lang="en-GB" sz="2400" dirty="0"/>
              <a:t>to prepare organisation aimed for construction</a:t>
            </a:r>
          </a:p>
        </p:txBody>
      </p:sp>
      <p:pic>
        <p:nvPicPr>
          <p:cNvPr id="1254406" name="Picture 6" descr="spain"/>
          <p:cNvPicPr>
            <a:picLocks noChangeAspect="1" noChangeArrowheads="1"/>
          </p:cNvPicPr>
          <p:nvPr/>
        </p:nvPicPr>
        <p:blipFill>
          <a:blip r:embed="rId3"/>
          <a:srcRect/>
          <a:stretch>
            <a:fillRect/>
          </a:stretch>
        </p:blipFill>
        <p:spPr bwMode="auto">
          <a:xfrm>
            <a:off x="2209801" y="3733806"/>
            <a:ext cx="1549400" cy="1038225"/>
          </a:xfrm>
          <a:prstGeom prst="rect">
            <a:avLst/>
          </a:prstGeom>
          <a:noFill/>
          <a:ln w="9525">
            <a:noFill/>
            <a:miter lim="800000"/>
            <a:headEnd/>
            <a:tailEnd/>
          </a:ln>
        </p:spPr>
      </p:pic>
      <p:pic>
        <p:nvPicPr>
          <p:cNvPr id="1254407" name="Picture 7" descr="switzerland"/>
          <p:cNvPicPr>
            <a:picLocks noChangeAspect="1" noChangeArrowheads="1"/>
          </p:cNvPicPr>
          <p:nvPr/>
        </p:nvPicPr>
        <p:blipFill>
          <a:blip r:embed="rId4"/>
          <a:srcRect/>
          <a:stretch>
            <a:fillRect/>
          </a:stretch>
        </p:blipFill>
        <p:spPr bwMode="auto">
          <a:xfrm>
            <a:off x="4038601" y="3810001"/>
            <a:ext cx="1066800" cy="1066800"/>
          </a:xfrm>
          <a:prstGeom prst="rect">
            <a:avLst/>
          </a:prstGeom>
          <a:noFill/>
          <a:ln w="9525">
            <a:noFill/>
            <a:miter lim="800000"/>
            <a:headEnd/>
            <a:tailEnd/>
          </a:ln>
        </p:spPr>
      </p:pic>
      <p:pic>
        <p:nvPicPr>
          <p:cNvPr id="1254408" name="Picture 8" descr="Italy"/>
          <p:cNvPicPr>
            <a:picLocks noChangeAspect="1" noChangeArrowheads="1"/>
          </p:cNvPicPr>
          <p:nvPr/>
        </p:nvPicPr>
        <p:blipFill>
          <a:blip r:embed="rId5"/>
          <a:srcRect/>
          <a:stretch>
            <a:fillRect/>
          </a:stretch>
        </p:blipFill>
        <p:spPr bwMode="auto">
          <a:xfrm>
            <a:off x="5257800" y="3733800"/>
            <a:ext cx="1371600" cy="919163"/>
          </a:xfrm>
          <a:prstGeom prst="rect">
            <a:avLst/>
          </a:prstGeom>
          <a:noFill/>
          <a:ln w="9525">
            <a:noFill/>
            <a:miter lim="800000"/>
            <a:headEnd/>
            <a:tailEnd/>
          </a:ln>
        </p:spPr>
      </p:pic>
      <p:pic>
        <p:nvPicPr>
          <p:cNvPr id="1254409" name="Picture 9" descr="germany"/>
          <p:cNvPicPr>
            <a:picLocks noChangeAspect="1" noChangeArrowheads="1"/>
          </p:cNvPicPr>
          <p:nvPr/>
        </p:nvPicPr>
        <p:blipFill>
          <a:blip r:embed="rId6"/>
          <a:srcRect/>
          <a:stretch>
            <a:fillRect/>
          </a:stretch>
        </p:blipFill>
        <p:spPr bwMode="auto">
          <a:xfrm>
            <a:off x="6858000" y="3733800"/>
            <a:ext cx="1371600" cy="828675"/>
          </a:xfrm>
          <a:prstGeom prst="rect">
            <a:avLst/>
          </a:prstGeom>
          <a:noFill/>
          <a:ln w="9525">
            <a:noFill/>
            <a:miter lim="800000"/>
            <a:headEnd/>
            <a:tailEnd/>
          </a:ln>
        </p:spPr>
      </p:pic>
      <p:pic>
        <p:nvPicPr>
          <p:cNvPr id="1254410" name="Picture 10" descr="france"/>
          <p:cNvPicPr>
            <a:picLocks noChangeAspect="1" noChangeArrowheads="1"/>
          </p:cNvPicPr>
          <p:nvPr/>
        </p:nvPicPr>
        <p:blipFill>
          <a:blip r:embed="rId7"/>
          <a:srcRect/>
          <a:stretch>
            <a:fillRect/>
          </a:stretch>
        </p:blipFill>
        <p:spPr bwMode="auto">
          <a:xfrm>
            <a:off x="7696200" y="4495802"/>
            <a:ext cx="1219200" cy="817563"/>
          </a:xfrm>
          <a:prstGeom prst="rect">
            <a:avLst/>
          </a:prstGeom>
          <a:noFill/>
          <a:ln w="9525">
            <a:noFill/>
            <a:miter lim="800000"/>
            <a:headEnd/>
            <a:tailEnd/>
          </a:ln>
        </p:spPr>
      </p:pic>
      <p:pic>
        <p:nvPicPr>
          <p:cNvPr id="1254411" name="Picture 11" descr="poland"/>
          <p:cNvPicPr>
            <a:picLocks noChangeAspect="1" noChangeArrowheads="1"/>
          </p:cNvPicPr>
          <p:nvPr/>
        </p:nvPicPr>
        <p:blipFill>
          <a:blip r:embed="rId8"/>
          <a:srcRect/>
          <a:stretch>
            <a:fillRect/>
          </a:stretch>
        </p:blipFill>
        <p:spPr bwMode="auto">
          <a:xfrm>
            <a:off x="7467601" y="5410200"/>
            <a:ext cx="1524000" cy="958850"/>
          </a:xfrm>
          <a:prstGeom prst="rect">
            <a:avLst/>
          </a:prstGeom>
          <a:noFill/>
          <a:ln w="9525">
            <a:noFill/>
            <a:miter lim="800000"/>
            <a:headEnd/>
            <a:tailEnd/>
          </a:ln>
        </p:spPr>
      </p:pic>
      <p:pic>
        <p:nvPicPr>
          <p:cNvPr id="1254418" name="Picture 18" descr="Iceland"/>
          <p:cNvPicPr>
            <a:picLocks noChangeAspect="1" noChangeArrowheads="1"/>
          </p:cNvPicPr>
          <p:nvPr/>
        </p:nvPicPr>
        <p:blipFill>
          <a:blip r:embed="rId9"/>
          <a:srcRect/>
          <a:stretch>
            <a:fillRect/>
          </a:stretch>
        </p:blipFill>
        <p:spPr bwMode="auto">
          <a:xfrm>
            <a:off x="6019800" y="5410206"/>
            <a:ext cx="1371600" cy="993775"/>
          </a:xfrm>
          <a:prstGeom prst="rect">
            <a:avLst/>
          </a:prstGeom>
          <a:noFill/>
          <a:ln w="9525">
            <a:noFill/>
            <a:miter lim="800000"/>
            <a:headEnd/>
            <a:tailEnd/>
          </a:ln>
        </p:spPr>
      </p:pic>
      <p:pic>
        <p:nvPicPr>
          <p:cNvPr id="1254412" name="Picture 12" descr="estonia"/>
          <p:cNvPicPr>
            <a:picLocks noChangeAspect="1" noChangeArrowheads="1"/>
          </p:cNvPicPr>
          <p:nvPr/>
        </p:nvPicPr>
        <p:blipFill>
          <a:blip r:embed="rId10"/>
          <a:srcRect/>
          <a:stretch>
            <a:fillRect/>
          </a:stretch>
        </p:blipFill>
        <p:spPr bwMode="auto">
          <a:xfrm>
            <a:off x="5029200" y="4876800"/>
            <a:ext cx="1436688" cy="919163"/>
          </a:xfrm>
          <a:prstGeom prst="rect">
            <a:avLst/>
          </a:prstGeom>
          <a:noFill/>
          <a:ln w="9525">
            <a:noFill/>
            <a:miter lim="800000"/>
            <a:headEnd/>
            <a:tailEnd/>
          </a:ln>
        </p:spPr>
      </p:pic>
      <p:pic>
        <p:nvPicPr>
          <p:cNvPr id="1254413" name="Picture 13" descr="lithuania"/>
          <p:cNvPicPr>
            <a:picLocks noChangeAspect="1" noChangeArrowheads="1"/>
          </p:cNvPicPr>
          <p:nvPr/>
        </p:nvPicPr>
        <p:blipFill>
          <a:blip r:embed="rId11"/>
          <a:srcRect/>
          <a:stretch>
            <a:fillRect/>
          </a:stretch>
        </p:blipFill>
        <p:spPr bwMode="auto">
          <a:xfrm>
            <a:off x="3886200" y="5638800"/>
            <a:ext cx="1600200" cy="804863"/>
          </a:xfrm>
          <a:prstGeom prst="rect">
            <a:avLst/>
          </a:prstGeom>
          <a:noFill/>
          <a:ln w="9525">
            <a:noFill/>
            <a:miter lim="800000"/>
            <a:headEnd/>
            <a:tailEnd/>
          </a:ln>
        </p:spPr>
      </p:pic>
      <p:pic>
        <p:nvPicPr>
          <p:cNvPr id="1254414" name="Picture 14" descr="latvia"/>
          <p:cNvPicPr>
            <a:picLocks noChangeAspect="1" noChangeArrowheads="1"/>
          </p:cNvPicPr>
          <p:nvPr/>
        </p:nvPicPr>
        <p:blipFill>
          <a:blip r:embed="rId12"/>
          <a:srcRect/>
          <a:stretch>
            <a:fillRect/>
          </a:stretch>
        </p:blipFill>
        <p:spPr bwMode="auto">
          <a:xfrm>
            <a:off x="2895600" y="4953001"/>
            <a:ext cx="1600200" cy="806450"/>
          </a:xfrm>
          <a:prstGeom prst="rect">
            <a:avLst/>
          </a:prstGeom>
          <a:noFill/>
          <a:ln w="9525">
            <a:noFill/>
            <a:miter lim="800000"/>
            <a:headEnd/>
            <a:tailEnd/>
          </a:ln>
        </p:spPr>
      </p:pic>
      <p:pic>
        <p:nvPicPr>
          <p:cNvPr id="1254415" name="Picture 15" descr="norway"/>
          <p:cNvPicPr>
            <a:picLocks noChangeAspect="1" noChangeArrowheads="1"/>
          </p:cNvPicPr>
          <p:nvPr/>
        </p:nvPicPr>
        <p:blipFill>
          <a:blip r:embed="rId13"/>
          <a:srcRect/>
          <a:stretch>
            <a:fillRect/>
          </a:stretch>
        </p:blipFill>
        <p:spPr bwMode="auto">
          <a:xfrm>
            <a:off x="2209801" y="5449888"/>
            <a:ext cx="1295400" cy="946150"/>
          </a:xfrm>
          <a:prstGeom prst="rect">
            <a:avLst/>
          </a:prstGeom>
          <a:noFill/>
          <a:ln w="9525">
            <a:noFill/>
            <a:miter lim="800000"/>
            <a:headEnd/>
            <a:tailEnd/>
          </a:ln>
        </p:spPr>
      </p:pic>
      <p:pic>
        <p:nvPicPr>
          <p:cNvPr id="1254416" name="Picture 16" descr="danemark"/>
          <p:cNvPicPr>
            <a:picLocks noChangeAspect="1" noChangeArrowheads="1"/>
          </p:cNvPicPr>
          <p:nvPr/>
        </p:nvPicPr>
        <p:blipFill>
          <a:blip r:embed="rId14"/>
          <a:srcRect/>
          <a:stretch>
            <a:fillRect/>
          </a:stretch>
        </p:blipFill>
        <p:spPr bwMode="auto">
          <a:xfrm>
            <a:off x="1409700" y="5285581"/>
            <a:ext cx="1143000" cy="947738"/>
          </a:xfrm>
          <a:prstGeom prst="rect">
            <a:avLst/>
          </a:prstGeom>
          <a:noFill/>
          <a:ln w="9525">
            <a:noFill/>
            <a:miter lim="800000"/>
            <a:headEnd/>
            <a:tailEnd/>
          </a:ln>
        </p:spPr>
      </p:pic>
      <p:pic>
        <p:nvPicPr>
          <p:cNvPr id="1254417" name="Picture 17" descr="Sweden"/>
          <p:cNvPicPr>
            <a:picLocks noChangeAspect="1" noChangeArrowheads="1"/>
          </p:cNvPicPr>
          <p:nvPr/>
        </p:nvPicPr>
        <p:blipFill>
          <a:blip r:embed="rId15"/>
          <a:srcRect/>
          <a:stretch>
            <a:fillRect/>
          </a:stretch>
        </p:blipFill>
        <p:spPr bwMode="auto">
          <a:xfrm>
            <a:off x="533401" y="3398839"/>
            <a:ext cx="1447800" cy="909637"/>
          </a:xfrm>
          <a:prstGeom prst="rect">
            <a:avLst/>
          </a:prstGeom>
          <a:noFill/>
          <a:ln w="9525">
            <a:noFill/>
            <a:miter lim="800000"/>
            <a:headEnd/>
            <a:tailEnd/>
          </a:ln>
        </p:spPr>
      </p:pic>
      <p:pic>
        <p:nvPicPr>
          <p:cNvPr id="19" name="Picture 18"/>
          <p:cNvPicPr>
            <a:picLocks noChangeAspect="1"/>
          </p:cNvPicPr>
          <p:nvPr/>
        </p:nvPicPr>
        <p:blipFill>
          <a:blip r:embed="rId16"/>
          <a:srcRect l="1266" t="2818" r="1266" b="3881"/>
          <a:stretch>
            <a:fillRect/>
          </a:stretch>
        </p:blipFill>
        <p:spPr>
          <a:xfrm>
            <a:off x="228600" y="4495800"/>
            <a:ext cx="1562100" cy="1016041"/>
          </a:xfrm>
          <a:prstGeom prst="rect">
            <a:avLst/>
          </a:prstGeom>
        </p:spPr>
      </p:pic>
    </p:spTree>
    <p:extLst>
      <p:ext uri="{BB962C8B-B14F-4D97-AF65-F5344CB8AC3E}">
        <p14:creationId xmlns:p14="http://schemas.microsoft.com/office/powerpoint/2010/main" val="1787062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00841" y="1169473"/>
            <a:ext cx="5974414" cy="4835323"/>
          </a:xfrm>
          <a:prstGeom prst="rect">
            <a:avLst/>
          </a:prstGeom>
        </p:spPr>
      </p:pic>
      <p:sp>
        <p:nvSpPr>
          <p:cNvPr id="5" name="CasellaDiTesto 4"/>
          <p:cNvSpPr txBox="1"/>
          <p:nvPr/>
        </p:nvSpPr>
        <p:spPr>
          <a:xfrm>
            <a:off x="3812312" y="6418314"/>
            <a:ext cx="973142" cy="341919"/>
          </a:xfrm>
          <a:prstGeom prst="rect">
            <a:avLst/>
          </a:prstGeom>
          <a:noFill/>
        </p:spPr>
        <p:txBody>
          <a:bodyPr wrap="none" lIns="64291" tIns="32146" rIns="64291" bIns="32146" rtlCol="0">
            <a:spAutoFit/>
          </a:bodyPr>
          <a:lstStyle/>
          <a:p>
            <a:r>
              <a:rPr lang="it-IT" dirty="0" smtClean="0"/>
              <a:t>1-3-2013</a:t>
            </a:r>
            <a:endParaRPr lang="it-IT" dirty="0"/>
          </a:p>
        </p:txBody>
      </p:sp>
      <p:sp>
        <p:nvSpPr>
          <p:cNvPr id="3" name="CasellaDiTesto 2"/>
          <p:cNvSpPr txBox="1"/>
          <p:nvPr/>
        </p:nvSpPr>
        <p:spPr>
          <a:xfrm>
            <a:off x="0" y="168395"/>
            <a:ext cx="9144000" cy="830997"/>
          </a:xfrm>
          <a:prstGeom prst="rect">
            <a:avLst/>
          </a:prstGeom>
          <a:noFill/>
        </p:spPr>
        <p:txBody>
          <a:bodyPr wrap="square" rtlCol="0">
            <a:spAutoFit/>
          </a:bodyPr>
          <a:lstStyle/>
          <a:p>
            <a:pPr algn="ctr"/>
            <a:r>
              <a:rPr lang="it-IT" sz="2400" dirty="0" smtClean="0">
                <a:solidFill>
                  <a:srgbClr val="0000FF"/>
                </a:solidFill>
              </a:rPr>
              <a:t>INFN </a:t>
            </a:r>
            <a:r>
              <a:rPr lang="it-IT" sz="2400" dirty="0" err="1" smtClean="0">
                <a:solidFill>
                  <a:srgbClr val="0000FF"/>
                </a:solidFill>
              </a:rPr>
              <a:t>contribution</a:t>
            </a:r>
            <a:r>
              <a:rPr lang="it-IT" sz="2400" dirty="0" smtClean="0">
                <a:solidFill>
                  <a:srgbClr val="0000FF"/>
                </a:solidFill>
              </a:rPr>
              <a:t> </a:t>
            </a:r>
            <a:r>
              <a:rPr lang="it-IT" sz="2400" dirty="0" err="1" smtClean="0">
                <a:solidFill>
                  <a:srgbClr val="0000FF"/>
                </a:solidFill>
              </a:rPr>
              <a:t>started</a:t>
            </a:r>
            <a:r>
              <a:rPr lang="it-IT" sz="2400" dirty="0" smtClean="0">
                <a:solidFill>
                  <a:srgbClr val="0000FF"/>
                </a:solidFill>
              </a:rPr>
              <a:t> in 2009 and </a:t>
            </a:r>
            <a:r>
              <a:rPr lang="it-IT" sz="2400" dirty="0" err="1" smtClean="0">
                <a:solidFill>
                  <a:srgbClr val="0000FF"/>
                </a:solidFill>
              </a:rPr>
              <a:t>followed</a:t>
            </a:r>
            <a:r>
              <a:rPr lang="it-IT" sz="2400" dirty="0" smtClean="0">
                <a:solidFill>
                  <a:srgbClr val="0000FF"/>
                </a:solidFill>
              </a:rPr>
              <a:t> </a:t>
            </a:r>
            <a:r>
              <a:rPr lang="it-IT" sz="2400" dirty="0" err="1" smtClean="0">
                <a:solidFill>
                  <a:srgbClr val="0000FF"/>
                </a:solidFill>
              </a:rPr>
              <a:t>during</a:t>
            </a:r>
            <a:r>
              <a:rPr lang="it-IT" sz="2400" dirty="0" smtClean="0">
                <a:solidFill>
                  <a:srgbClr val="0000FF"/>
                </a:solidFill>
              </a:rPr>
              <a:t> the </a:t>
            </a:r>
            <a:r>
              <a:rPr lang="it-IT" sz="2400" dirty="0" err="1" smtClean="0">
                <a:solidFill>
                  <a:srgbClr val="0000FF"/>
                </a:solidFill>
              </a:rPr>
              <a:t>revision</a:t>
            </a:r>
            <a:r>
              <a:rPr lang="it-IT" sz="2400" dirty="0" smtClean="0">
                <a:solidFill>
                  <a:srgbClr val="0000FF"/>
                </a:solidFill>
              </a:rPr>
              <a:t> of the baseline (Accelerator Design Update 2011-12) </a:t>
            </a:r>
            <a:r>
              <a:rPr lang="it-IT" sz="2400" dirty="0" err="1" smtClean="0">
                <a:solidFill>
                  <a:srgbClr val="0000FF"/>
                </a:solidFill>
              </a:rPr>
              <a:t>until</a:t>
            </a:r>
            <a:r>
              <a:rPr lang="it-IT" sz="2400" dirty="0" smtClean="0">
                <a:solidFill>
                  <a:srgbClr val="0000FF"/>
                </a:solidFill>
              </a:rPr>
              <a:t> the </a:t>
            </a:r>
            <a:r>
              <a:rPr lang="it-IT" sz="2400" dirty="0" err="1" smtClean="0">
                <a:solidFill>
                  <a:srgbClr val="0000FF"/>
                </a:solidFill>
              </a:rPr>
              <a:t>issue</a:t>
            </a:r>
            <a:r>
              <a:rPr lang="it-IT" sz="2400" dirty="0" smtClean="0">
                <a:solidFill>
                  <a:srgbClr val="0000FF"/>
                </a:solidFill>
              </a:rPr>
              <a:t> of the</a:t>
            </a:r>
            <a:endParaRPr lang="it-IT" sz="2400" dirty="0">
              <a:solidFill>
                <a:srgbClr val="0000FF"/>
              </a:solidFill>
            </a:endParaRPr>
          </a:p>
        </p:txBody>
      </p:sp>
    </p:spTree>
    <p:extLst>
      <p:ext uri="{BB962C8B-B14F-4D97-AF65-F5344CB8AC3E}">
        <p14:creationId xmlns:p14="http://schemas.microsoft.com/office/powerpoint/2010/main" val="899123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p:cNvSpPr>
            <a:spLocks noGrp="1"/>
          </p:cNvSpPr>
          <p:nvPr>
            <p:ph type="title"/>
          </p:nvPr>
        </p:nvSpPr>
        <p:spPr bwMode="auto">
          <a:xfrm>
            <a:off x="326881" y="325475"/>
            <a:ext cx="8491680" cy="11434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r>
              <a:rPr lang="en-US" sz="2900" b="1" dirty="0">
                <a:solidFill>
                  <a:srgbClr val="FF0000"/>
                </a:solidFill>
                <a:latin typeface="Arial" charset="0"/>
                <a:ea typeface="MS PGothic" charset="0"/>
              </a:rPr>
              <a:t>ACCSYS </a:t>
            </a:r>
            <a:r>
              <a:rPr lang="en-US" sz="2900" b="1" dirty="0" smtClean="0">
                <a:solidFill>
                  <a:srgbClr val="FF0000"/>
                </a:solidFill>
                <a:latin typeface="Arial" charset="0"/>
                <a:ea typeface="MS PGothic" charset="0"/>
              </a:rPr>
              <a:t>redesign impact</a:t>
            </a:r>
            <a:endParaRPr lang="en-US" sz="2900" b="1" dirty="0">
              <a:solidFill>
                <a:srgbClr val="FF0000"/>
              </a:solidFill>
              <a:latin typeface="Arial" charset="0"/>
              <a:ea typeface="MS PGothic" charset="0"/>
            </a:endParaRPr>
          </a:p>
        </p:txBody>
      </p:sp>
      <p:sp>
        <p:nvSpPr>
          <p:cNvPr id="30722" name="CasellaDiTesto 1"/>
          <p:cNvSpPr txBox="1">
            <a:spLocks noChangeArrowheads="1"/>
          </p:cNvSpPr>
          <p:nvPr/>
        </p:nvSpPr>
        <p:spPr bwMode="auto">
          <a:xfrm>
            <a:off x="522720" y="1336460"/>
            <a:ext cx="8033760" cy="414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p>
            <a:r>
              <a:rPr lang="it-IT" sz="2200" dirty="0" smtClean="0"/>
              <a:t>In </a:t>
            </a:r>
            <a:r>
              <a:rPr lang="it-IT" sz="2200" dirty="0" err="1" smtClean="0"/>
              <a:t>order</a:t>
            </a:r>
            <a:r>
              <a:rPr lang="it-IT" sz="2200" dirty="0" smtClean="0"/>
              <a:t> to </a:t>
            </a:r>
            <a:r>
              <a:rPr lang="it-IT" sz="2200" dirty="0" err="1" smtClean="0"/>
              <a:t>minimize</a:t>
            </a:r>
            <a:r>
              <a:rPr lang="it-IT" sz="2200" dirty="0" smtClean="0"/>
              <a:t> the </a:t>
            </a:r>
            <a:r>
              <a:rPr lang="it-IT" sz="2200" dirty="0" err="1" smtClean="0"/>
              <a:t>cost</a:t>
            </a:r>
            <a:r>
              <a:rPr lang="it-IT" sz="2200" dirty="0" smtClean="0"/>
              <a:t> of the </a:t>
            </a:r>
            <a:r>
              <a:rPr lang="it-IT" sz="2200" dirty="0" err="1" smtClean="0"/>
              <a:t>accelerator</a:t>
            </a:r>
            <a:r>
              <a:rPr lang="it-IT" sz="2200" dirty="0" smtClean="0"/>
              <a:t> (down to 497 M€) a </a:t>
            </a:r>
            <a:r>
              <a:rPr lang="it-IT" sz="2200" dirty="0" err="1" smtClean="0"/>
              <a:t>redesign</a:t>
            </a:r>
            <a:r>
              <a:rPr lang="it-IT" sz="2200" dirty="0" smtClean="0"/>
              <a:t> </a:t>
            </a:r>
            <a:r>
              <a:rPr lang="it-IT" sz="2200" dirty="0" err="1" smtClean="0"/>
              <a:t>was</a:t>
            </a:r>
            <a:r>
              <a:rPr lang="it-IT" sz="2200" dirty="0" smtClean="0"/>
              <a:t> </a:t>
            </a:r>
            <a:r>
              <a:rPr lang="it-IT" sz="2200" dirty="0" err="1" smtClean="0"/>
              <a:t>necessary</a:t>
            </a:r>
            <a:r>
              <a:rPr lang="it-IT" sz="2200" dirty="0" smtClean="0"/>
              <a:t> </a:t>
            </a:r>
            <a:r>
              <a:rPr lang="it-IT" sz="2200" dirty="0" err="1" smtClean="0"/>
              <a:t>after</a:t>
            </a:r>
            <a:r>
              <a:rPr lang="it-IT" sz="2200" dirty="0" smtClean="0"/>
              <a:t> the Technical Design Report </a:t>
            </a:r>
            <a:r>
              <a:rPr lang="it-IT" sz="2200" dirty="0" err="1" smtClean="0"/>
              <a:t>presentation</a:t>
            </a:r>
            <a:r>
              <a:rPr lang="it-IT" sz="2200" dirty="0" smtClean="0"/>
              <a:t>, to </a:t>
            </a:r>
            <a:r>
              <a:rPr lang="it-IT" sz="2200" dirty="0" err="1" smtClean="0"/>
              <a:t>decrease</a:t>
            </a:r>
            <a:r>
              <a:rPr lang="it-IT" sz="2200" dirty="0" smtClean="0"/>
              <a:t> the </a:t>
            </a:r>
            <a:r>
              <a:rPr lang="it-IT" sz="2200" dirty="0" err="1" smtClean="0"/>
              <a:t>energy</a:t>
            </a:r>
            <a:r>
              <a:rPr lang="it-IT" sz="2200" dirty="0" smtClean="0"/>
              <a:t> (2.5 </a:t>
            </a:r>
            <a:r>
              <a:rPr lang="it-IT" sz="2200" dirty="0" err="1"/>
              <a:t>GeV</a:t>
            </a:r>
            <a:r>
              <a:rPr lang="it-IT" sz="2200" dirty="0"/>
              <a:t> </a:t>
            </a:r>
            <a:r>
              <a:rPr lang="it-IT" sz="2200" dirty="0" smtClean="0"/>
              <a:t>to </a:t>
            </a:r>
            <a:r>
              <a:rPr lang="it-IT" sz="2200" dirty="0"/>
              <a:t>2.0 </a:t>
            </a:r>
            <a:r>
              <a:rPr lang="it-IT" sz="2200" dirty="0" err="1" smtClean="0"/>
              <a:t>GeV</a:t>
            </a:r>
            <a:r>
              <a:rPr lang="it-IT" sz="2200" dirty="0" smtClean="0"/>
              <a:t>) and to </a:t>
            </a:r>
            <a:r>
              <a:rPr lang="it-IT" sz="2200" dirty="0" err="1" smtClean="0"/>
              <a:t>increase</a:t>
            </a:r>
            <a:r>
              <a:rPr lang="it-IT" sz="2200" dirty="0" smtClean="0"/>
              <a:t> the </a:t>
            </a:r>
            <a:r>
              <a:rPr lang="it-IT" sz="2200" dirty="0" err="1" smtClean="0"/>
              <a:t>current</a:t>
            </a:r>
            <a:r>
              <a:rPr lang="it-IT" sz="2200" dirty="0" smtClean="0"/>
              <a:t>  (50 to </a:t>
            </a:r>
            <a:r>
              <a:rPr lang="it-IT" sz="2200" dirty="0"/>
              <a:t>62.5 </a:t>
            </a:r>
            <a:r>
              <a:rPr lang="it-IT" sz="2200" dirty="0" err="1" smtClean="0"/>
              <a:t>mA</a:t>
            </a:r>
            <a:r>
              <a:rPr lang="it-IT" sz="2200" dirty="0" smtClean="0"/>
              <a:t>).</a:t>
            </a:r>
            <a:endParaRPr lang="it-IT" sz="2200" dirty="0"/>
          </a:p>
          <a:p>
            <a:endParaRPr lang="it-IT" sz="2200" dirty="0"/>
          </a:p>
          <a:p>
            <a:r>
              <a:rPr lang="it-IT" sz="2200" dirty="0" err="1" smtClean="0"/>
              <a:t>That</a:t>
            </a:r>
            <a:r>
              <a:rPr lang="it-IT" sz="2200" dirty="0" smtClean="0"/>
              <a:t> made the </a:t>
            </a:r>
            <a:r>
              <a:rPr lang="it-IT" sz="2200" dirty="0" err="1" smtClean="0"/>
              <a:t>low</a:t>
            </a:r>
            <a:r>
              <a:rPr lang="it-IT" sz="2200" dirty="0" smtClean="0"/>
              <a:t> </a:t>
            </a:r>
            <a:r>
              <a:rPr lang="it-IT" sz="2200" dirty="0" err="1" smtClean="0"/>
              <a:t>energy</a:t>
            </a:r>
            <a:r>
              <a:rPr lang="it-IT" sz="2200" dirty="0" smtClean="0"/>
              <a:t> </a:t>
            </a:r>
            <a:r>
              <a:rPr lang="it-IT" sz="2200" dirty="0" err="1" smtClean="0"/>
              <a:t>section</a:t>
            </a:r>
            <a:r>
              <a:rPr lang="it-IT" sz="2200" dirty="0" smtClean="0"/>
              <a:t> more </a:t>
            </a:r>
            <a:r>
              <a:rPr lang="it-IT" sz="2200" dirty="0" err="1" smtClean="0"/>
              <a:t>complex</a:t>
            </a:r>
            <a:r>
              <a:rPr lang="it-IT" sz="2200" dirty="0" smtClean="0"/>
              <a:t>, and the </a:t>
            </a:r>
            <a:r>
              <a:rPr lang="it-IT" sz="2200" dirty="0" err="1" smtClean="0"/>
              <a:t>prototype</a:t>
            </a:r>
            <a:r>
              <a:rPr lang="it-IT" sz="2200" dirty="0" smtClean="0"/>
              <a:t> </a:t>
            </a:r>
            <a:r>
              <a:rPr lang="it-IT" sz="2200" dirty="0" err="1" smtClean="0"/>
              <a:t>preparation</a:t>
            </a:r>
            <a:r>
              <a:rPr lang="it-IT" sz="2200" dirty="0"/>
              <a:t> </a:t>
            </a:r>
            <a:r>
              <a:rPr lang="it-IT" sz="2200" dirty="0" err="1" smtClean="0"/>
              <a:t>activity</a:t>
            </a:r>
            <a:r>
              <a:rPr lang="it-IT" sz="2200" dirty="0" smtClean="0"/>
              <a:t> </a:t>
            </a:r>
            <a:r>
              <a:rPr lang="it-IT" sz="2200" dirty="0" err="1" smtClean="0"/>
              <a:t>was</a:t>
            </a:r>
            <a:r>
              <a:rPr lang="it-IT" sz="2200" dirty="0" smtClean="0"/>
              <a:t> </a:t>
            </a:r>
            <a:r>
              <a:rPr lang="it-IT" sz="2200" dirty="0" err="1" smtClean="0"/>
              <a:t>affected</a:t>
            </a:r>
            <a:r>
              <a:rPr lang="it-IT" sz="2200" dirty="0" smtClean="0"/>
              <a:t>. </a:t>
            </a:r>
          </a:p>
          <a:p>
            <a:r>
              <a:rPr lang="it-IT" sz="2200" dirty="0" smtClean="0"/>
              <a:t>The </a:t>
            </a:r>
            <a:r>
              <a:rPr lang="it-IT" sz="2200" dirty="0" err="1"/>
              <a:t>entire</a:t>
            </a:r>
            <a:r>
              <a:rPr lang="it-IT" sz="2200" dirty="0"/>
              <a:t> </a:t>
            </a:r>
            <a:r>
              <a:rPr lang="it-IT" sz="2200" dirty="0" err="1" smtClean="0"/>
              <a:t>accelerator’s</a:t>
            </a:r>
            <a:r>
              <a:rPr lang="it-IT" sz="2200" dirty="0" smtClean="0"/>
              <a:t> schedule </a:t>
            </a:r>
            <a:r>
              <a:rPr lang="it-IT" sz="2200" dirty="0" err="1" smtClean="0"/>
              <a:t>has</a:t>
            </a:r>
            <a:r>
              <a:rPr lang="it-IT" sz="2200" dirty="0" smtClean="0"/>
              <a:t> </a:t>
            </a:r>
            <a:r>
              <a:rPr lang="it-IT" sz="2200" dirty="0" err="1" smtClean="0"/>
              <a:t>been</a:t>
            </a:r>
            <a:r>
              <a:rPr lang="it-IT" sz="2200" dirty="0" smtClean="0"/>
              <a:t> </a:t>
            </a:r>
            <a:r>
              <a:rPr lang="it-IT" sz="2200" dirty="0" err="1" smtClean="0"/>
              <a:t>revised</a:t>
            </a:r>
            <a:r>
              <a:rPr lang="it-IT" sz="2200" dirty="0" smtClean="0"/>
              <a:t> </a:t>
            </a:r>
            <a:r>
              <a:rPr lang="it-IT" sz="2200" dirty="0" err="1" smtClean="0"/>
              <a:t>successfully</a:t>
            </a:r>
            <a:r>
              <a:rPr lang="it-IT" sz="2200" dirty="0" smtClean="0"/>
              <a:t> and </a:t>
            </a:r>
            <a:r>
              <a:rPr lang="it-IT" sz="2200" dirty="0" err="1" smtClean="0"/>
              <a:t>after</a:t>
            </a:r>
            <a:r>
              <a:rPr lang="it-IT" sz="2200" dirty="0" smtClean="0"/>
              <a:t> the </a:t>
            </a:r>
            <a:r>
              <a:rPr lang="it-IT" sz="2200" dirty="0" err="1" smtClean="0"/>
              <a:t>summer</a:t>
            </a:r>
            <a:r>
              <a:rPr lang="it-IT" sz="2200" dirty="0" smtClean="0"/>
              <a:t> 2013 the </a:t>
            </a:r>
            <a:r>
              <a:rPr lang="it-IT" sz="2200" dirty="0" err="1" smtClean="0"/>
              <a:t>activity</a:t>
            </a:r>
            <a:r>
              <a:rPr lang="it-IT" sz="2200" dirty="0" smtClean="0"/>
              <a:t> </a:t>
            </a:r>
            <a:r>
              <a:rPr lang="it-IT" sz="2200" dirty="0" err="1" smtClean="0"/>
              <a:t>restarted</a:t>
            </a:r>
            <a:r>
              <a:rPr lang="it-IT" sz="2200" dirty="0" smtClean="0"/>
              <a:t> with the due </a:t>
            </a:r>
            <a:r>
              <a:rPr lang="it-IT" sz="2200" dirty="0" err="1" smtClean="0"/>
              <a:t>speed</a:t>
            </a:r>
            <a:r>
              <a:rPr lang="it-IT" sz="2200" dirty="0" smtClean="0"/>
              <a:t>.</a:t>
            </a:r>
          </a:p>
          <a:p>
            <a:endParaRPr lang="it-IT" sz="2200" dirty="0"/>
          </a:p>
          <a:p>
            <a:r>
              <a:rPr lang="it-IT" sz="2200" dirty="0" smtClean="0"/>
              <a:t>A </a:t>
            </a:r>
            <a:r>
              <a:rPr lang="it-IT" sz="2200" dirty="0" err="1" smtClean="0"/>
              <a:t>review</a:t>
            </a:r>
            <a:r>
              <a:rPr lang="it-IT" sz="2200" dirty="0" smtClean="0"/>
              <a:t> of the ESS design </a:t>
            </a:r>
            <a:r>
              <a:rPr lang="it-IT" sz="2200" dirty="0" err="1" smtClean="0"/>
              <a:t>has</a:t>
            </a:r>
            <a:r>
              <a:rPr lang="it-IT" sz="2200" dirty="0" smtClean="0"/>
              <a:t> </a:t>
            </a:r>
            <a:r>
              <a:rPr lang="it-IT" sz="2200" dirty="0" err="1" smtClean="0"/>
              <a:t>been</a:t>
            </a:r>
            <a:r>
              <a:rPr lang="it-IT" sz="2200" dirty="0" smtClean="0"/>
              <a:t> </a:t>
            </a:r>
            <a:r>
              <a:rPr lang="it-IT" sz="2200" dirty="0" err="1" smtClean="0"/>
              <a:t>positively</a:t>
            </a:r>
            <a:r>
              <a:rPr lang="it-IT" sz="2200" dirty="0" smtClean="0"/>
              <a:t> </a:t>
            </a:r>
            <a:r>
              <a:rPr lang="it-IT" sz="2200" dirty="0" err="1" smtClean="0"/>
              <a:t>carried</a:t>
            </a:r>
            <a:r>
              <a:rPr lang="it-IT" sz="2200" dirty="0" smtClean="0"/>
              <a:t> out in </a:t>
            </a:r>
            <a:r>
              <a:rPr lang="it-IT" sz="2200" dirty="0" err="1" smtClean="0"/>
              <a:t>November</a:t>
            </a:r>
            <a:r>
              <a:rPr lang="it-IT" sz="2200" dirty="0" smtClean="0"/>
              <a:t>.</a:t>
            </a:r>
            <a:endParaRPr lang="it-IT" sz="2200" dirty="0"/>
          </a:p>
        </p:txBody>
      </p:sp>
    </p:spTree>
    <p:extLst>
      <p:ext uri="{BB962C8B-B14F-4D97-AF65-F5344CB8AC3E}">
        <p14:creationId xmlns:p14="http://schemas.microsoft.com/office/powerpoint/2010/main" val="88295547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lide Number Placeholder 3"/>
          <p:cNvSpPr>
            <a:spLocks noGrp="1"/>
          </p:cNvSpPr>
          <p:nvPr>
            <p:ph type="sldNum" sz="quarter" idx="4294967295"/>
          </p:nvPr>
        </p:nvSpPr>
        <p:spPr>
          <a:xfrm>
            <a:off x="8893969" y="7289933"/>
            <a:ext cx="241102" cy="250031"/>
          </a:xfrm>
          <a:prstGeom prst="rect">
            <a:avLst/>
          </a:prstGeom>
        </p:spPr>
        <p:txBody>
          <a:bodyPr lIns="64288" tIns="32145" rIns="64288" bIns="32145"/>
          <a:lstStyle/>
          <a:p>
            <a:fld id="{56C41586-D860-644E-9CFF-C0246DBDABBD}" type="slidenum">
              <a:rPr lang="en-US"/>
              <a:pPr/>
              <a:t>9</a:t>
            </a:fld>
            <a:endParaRPr lang="en-US"/>
          </a:p>
        </p:txBody>
      </p:sp>
      <p:sp>
        <p:nvSpPr>
          <p:cNvPr id="9217" name="Rectangle 1"/>
          <p:cNvSpPr>
            <a:spLocks noGrp="1" noChangeArrowheads="1"/>
          </p:cNvSpPr>
          <p:nvPr>
            <p:ph type="title"/>
          </p:nvPr>
        </p:nvSpPr>
        <p:spPr>
          <a:ln/>
        </p:spPr>
        <p:txBody>
          <a:bodyPr/>
          <a:lstStyle/>
          <a:p>
            <a:r>
              <a:rPr lang="en-US" dirty="0"/>
              <a:t>ESS </a:t>
            </a:r>
            <a:r>
              <a:rPr lang="en-US" dirty="0" err="1"/>
              <a:t>Linac</a:t>
            </a:r>
            <a:endParaRPr lang="en-US" dirty="0"/>
          </a:p>
        </p:txBody>
      </p:sp>
      <p:pic>
        <p:nvPicPr>
          <p:cNvPr id="921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3" y="1473530"/>
            <a:ext cx="9161859" cy="33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aphicFrame>
        <p:nvGraphicFramePr>
          <p:cNvPr id="9219" name="Group 3"/>
          <p:cNvGraphicFramePr>
            <a:graphicFrameLocks noGrp="1"/>
          </p:cNvGraphicFramePr>
          <p:nvPr>
            <p:extLst>
              <p:ext uri="{D42A27DB-BD31-4B8C-83A1-F6EECF244321}">
                <p14:modId xmlns:p14="http://schemas.microsoft.com/office/powerpoint/2010/main" val="3353566555"/>
              </p:ext>
            </p:extLst>
          </p:nvPr>
        </p:nvGraphicFramePr>
        <p:xfrm>
          <a:off x="383977" y="3213402"/>
          <a:ext cx="8358185" cy="3442340"/>
        </p:xfrm>
        <a:graphic>
          <a:graphicData uri="http://schemas.openxmlformats.org/drawingml/2006/table">
            <a:tbl>
              <a:tblPr/>
              <a:tblGrid>
                <a:gridCol w="1178123"/>
                <a:gridCol w="1152525"/>
                <a:gridCol w="1455539"/>
                <a:gridCol w="1357312"/>
                <a:gridCol w="750093"/>
                <a:gridCol w="919757"/>
                <a:gridCol w="1544836"/>
              </a:tblGrid>
              <a:tr h="357188">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endParaRPr kumimoji="0" lang="en-US" sz="1900" b="0" i="0" u="none" strike="noStrike" cap="none" normalizeH="0" baseline="0">
                        <a:ln>
                          <a:noFill/>
                        </a:ln>
                        <a:solidFill>
                          <a:srgbClr val="FFFFFF"/>
                        </a:solidFill>
                        <a:effectLst/>
                        <a:latin typeface="Gill Sans Light" charset="0"/>
                        <a:ea typeface="ヒラギノ角ゴ ProN W3" charset="0"/>
                        <a:cs typeface="ヒラギノ角ゴ ProN W3" charset="0"/>
                        <a:sym typeface="Gill Sans Light"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a:ln>
                            <a:noFill/>
                          </a:ln>
                          <a:solidFill>
                            <a:srgbClr val="FFFFFF"/>
                          </a:solidFill>
                          <a:effectLst/>
                          <a:latin typeface="Gill Sans" charset="0"/>
                          <a:ea typeface="ヒラギノ角ゴ ProN W3" charset="0"/>
                          <a:cs typeface="Gill Sans" charset="0"/>
                          <a:sym typeface="Gill Sans" charset="0"/>
                        </a:rPr>
                        <a:t>Energy (MeV)</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a:ln>
                            <a:noFill/>
                          </a:ln>
                          <a:solidFill>
                            <a:srgbClr val="FFFFFF"/>
                          </a:solidFill>
                          <a:effectLst/>
                          <a:latin typeface="Gill Sans" charset="0"/>
                          <a:ea typeface="ヒラギノ角ゴ ProN W3" charset="0"/>
                          <a:cs typeface="Gill Sans" charset="0"/>
                          <a:sym typeface="Gill Sans" charset="0"/>
                        </a:rPr>
                        <a:t>No. of Modules</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a:ln>
                            <a:noFill/>
                          </a:ln>
                          <a:solidFill>
                            <a:srgbClr val="FFFFFF"/>
                          </a:solidFill>
                          <a:effectLst/>
                          <a:latin typeface="Gill Sans" charset="0"/>
                          <a:ea typeface="ヒラギノ角ゴ ProN W3" charset="0"/>
                          <a:cs typeface="Gill Sans" charset="0"/>
                          <a:sym typeface="Gill Sans" charset="0"/>
                        </a:rPr>
                        <a:t>No. of Cavities</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a:ln>
                            <a:noFill/>
                          </a:ln>
                          <a:solidFill>
                            <a:srgbClr val="FFFFFF"/>
                          </a:solidFill>
                          <a:effectLst/>
                          <a:latin typeface="Gill Sans" charset="0"/>
                          <a:ea typeface="ヒラギノ角ゴ ProN W3" charset="0"/>
                          <a:cs typeface="Lucida Grande" charset="0"/>
                          <a:sym typeface="Gill Sans" charset="0"/>
                        </a:rPr>
                        <a:t>βg</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dirty="0">
                          <a:ln>
                            <a:noFill/>
                          </a:ln>
                          <a:solidFill>
                            <a:srgbClr val="FFFFFF"/>
                          </a:solidFill>
                          <a:effectLst/>
                          <a:latin typeface="Gill Sans" charset="0"/>
                          <a:ea typeface="ヒラギノ角ゴ ProN W3" charset="0"/>
                          <a:cs typeface="Gill Sans" charset="0"/>
                          <a:sym typeface="Gill Sans" charset="0"/>
                        </a:rPr>
                        <a:t>Temp (K)</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300" b="1" i="0" u="none" strike="noStrike" cap="none" normalizeH="0" baseline="0">
                          <a:ln>
                            <a:noFill/>
                          </a:ln>
                          <a:solidFill>
                            <a:srgbClr val="FFFFFF"/>
                          </a:solidFill>
                          <a:effectLst/>
                          <a:latin typeface="Gill Sans" charset="0"/>
                          <a:ea typeface="ヒラギノ角ゴ ProN W3" charset="0"/>
                          <a:cs typeface="Gill Sans" charset="0"/>
                          <a:sym typeface="Gill Sans" charset="0"/>
                        </a:rPr>
                        <a:t>Cryo Length (m)</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solidFill>
                      <a:schemeClr val="accent1"/>
                    </a:solid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rgbClr val="FF0000"/>
                          </a:solidFill>
                          <a:effectLst/>
                          <a:latin typeface="Gill Sans" charset="0"/>
                          <a:ea typeface="ヒラギノ角ゴ ProN W3" charset="0"/>
                          <a:cs typeface="Gill Sans" charset="0"/>
                          <a:sym typeface="Gill Sans" charset="0"/>
                        </a:rPr>
                        <a:t>Source</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0.075</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1</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rgbClr val="FF0000"/>
                          </a:solidFill>
                          <a:effectLst/>
                          <a:latin typeface="Gill Sans" charset="0"/>
                          <a:ea typeface="ヒラギノ角ゴ ProN W3" charset="0"/>
                          <a:cs typeface="Gill Sans" charset="0"/>
                          <a:sym typeface="Gill Sans" charset="0"/>
                        </a:rPr>
                        <a:t>LEBT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0.075</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chemeClr val="accent5">
                              <a:lumMod val="75000"/>
                            </a:schemeClr>
                          </a:solidFill>
                          <a:effectLst/>
                          <a:latin typeface="Gill Sans" charset="0"/>
                          <a:ea typeface="ヒラギノ角ゴ ProN W3" charset="0"/>
                          <a:cs typeface="Gill Sans" charset="0"/>
                          <a:sym typeface="Gill Sans" charset="0"/>
                        </a:rPr>
                        <a:t>RFQ</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3.6</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1</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1</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chemeClr val="accent5">
                              <a:lumMod val="75000"/>
                            </a:schemeClr>
                          </a:solidFill>
                          <a:effectLst/>
                          <a:latin typeface="Gill Sans" charset="0"/>
                          <a:ea typeface="ヒラギノ角ゴ ProN W3" charset="0"/>
                          <a:cs typeface="Gill Sans" charset="0"/>
                          <a:sym typeface="Gill Sans" charset="0"/>
                        </a:rPr>
                        <a:t>MEBT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3.6</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rgbClr val="FF0000"/>
                          </a:solidFill>
                          <a:effectLst/>
                          <a:latin typeface="Gill Sans" charset="0"/>
                          <a:ea typeface="ヒラギノ角ゴ ProN W3" charset="0"/>
                          <a:cs typeface="Gill Sans" charset="0"/>
                          <a:sym typeface="Gill Sans" charset="0"/>
                        </a:rPr>
                        <a:t>DTL</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90</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5</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5</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chemeClr val="accent5">
                              <a:lumMod val="75000"/>
                            </a:schemeClr>
                          </a:solidFill>
                          <a:effectLst/>
                          <a:latin typeface="Gill Sans" charset="0"/>
                          <a:ea typeface="ヒラギノ角ゴ ProN W3" charset="0"/>
                          <a:cs typeface="Gill Sans" charset="0"/>
                          <a:sym typeface="Gill Sans" charset="0"/>
                        </a:rPr>
                        <a:t>Spoke</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220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13</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2 </a:t>
                      </a: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(3C) </a:t>
                      </a: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 </a:t>
                      </a: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13</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0.5 </a:t>
                      </a:r>
                      <a:r>
                        <a:rPr kumimoji="0" lang="en-US" sz="1100" b="0" i="0" u="none" strike="noStrike" cap="none" normalizeH="0" baseline="0">
                          <a:ln>
                            <a:noFill/>
                          </a:ln>
                          <a:solidFill>
                            <a:srgbClr val="4D6165"/>
                          </a:solidFill>
                          <a:effectLst/>
                          <a:latin typeface="Gill Sans" charset="0"/>
                          <a:ea typeface="ヒラギノ角ゴ ProN W3" charset="0"/>
                          <a:cs typeface="Lucida Grande" charset="0"/>
                          <a:sym typeface="Gill Sans" charset="0"/>
                        </a:rPr>
                        <a:t>β</a:t>
                      </a:r>
                      <a:r>
                        <a:rPr kumimoji="0" lang="en-US" sz="1100" b="0" i="0" u="none" strike="noStrike" cap="none" normalizeH="0" baseline="-6000">
                          <a:ln>
                            <a:noFill/>
                          </a:ln>
                          <a:solidFill>
                            <a:srgbClr val="4D6165"/>
                          </a:solidFill>
                          <a:effectLst/>
                          <a:latin typeface="Gill Sans" charset="0"/>
                          <a:ea typeface="ヒラギノ角ゴ ProN W3" charset="0"/>
                          <a:cs typeface="Gill Sans" charset="0"/>
                          <a:sym typeface="Gill Sans" charset="0"/>
                        </a:rPr>
                        <a:t>opt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~2</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4.14</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smtClean="0">
                          <a:ln>
                            <a:noFill/>
                          </a:ln>
                          <a:solidFill>
                            <a:srgbClr val="FF0000"/>
                          </a:solidFill>
                          <a:effectLst/>
                          <a:latin typeface="Gill Sans" charset="0"/>
                          <a:ea typeface="ヒラギノ角ゴ ProN W3" charset="0"/>
                          <a:cs typeface="Lucida Grande" charset="0"/>
                          <a:sym typeface="Gill Sans" charset="0"/>
                        </a:rPr>
                        <a:t>Medium </a:t>
                      </a:r>
                      <a:r>
                        <a:rPr kumimoji="0" lang="en-US" sz="1600" b="1" i="0" u="none" strike="noStrike" cap="none" normalizeH="0" baseline="0" dirty="0">
                          <a:ln>
                            <a:noFill/>
                          </a:ln>
                          <a:solidFill>
                            <a:srgbClr val="FF0000"/>
                          </a:solidFill>
                          <a:effectLst/>
                          <a:latin typeface="Gill Sans" charset="0"/>
                          <a:ea typeface="ヒラギノ角ゴ ProN W3" charset="0"/>
                          <a:cs typeface="Lucida Grande" charset="0"/>
                          <a:sym typeface="Gill Sans" charset="0"/>
                        </a:rPr>
                        <a:t>β</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570</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9</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4 (6C) × </a:t>
                      </a: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9</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0.67</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~2</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8.28</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rgbClr val="FF0000"/>
                          </a:solidFill>
                          <a:effectLst/>
                          <a:latin typeface="Gill Sans" charset="0"/>
                          <a:ea typeface="ヒラギノ角ゴ ProN W3" charset="0"/>
                          <a:cs typeface="Lucida Grande" charset="0"/>
                          <a:sym typeface="Gill Sans" charset="0"/>
                        </a:rPr>
                        <a:t>High β</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2000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21</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4 (5C) × </a:t>
                      </a:r>
                      <a:r>
                        <a:rPr kumimoji="0" lang="en-US" sz="1700" b="0" i="0" u="none" strike="noStrike" cap="none" normalizeH="0" baseline="0" dirty="0" smtClean="0">
                          <a:ln>
                            <a:noFill/>
                          </a:ln>
                          <a:solidFill>
                            <a:srgbClr val="4D6165"/>
                          </a:solidFill>
                          <a:effectLst/>
                          <a:latin typeface="Gill Sans" charset="0"/>
                          <a:ea typeface="ヒラギノ角ゴ ProN W3" charset="0"/>
                          <a:cs typeface="Gill Sans" charset="0"/>
                          <a:sym typeface="Gill Sans" charset="0"/>
                        </a:rPr>
                        <a:t>21</a:t>
                      </a:r>
                      <a:endPar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endParaRP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0.86</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~2</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8.28</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r h="328613">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600" b="1" i="0" u="none" strike="noStrike" cap="none" normalizeH="0" baseline="0" dirty="0">
                          <a:ln>
                            <a:noFill/>
                          </a:ln>
                          <a:solidFill>
                            <a:srgbClr val="31859C"/>
                          </a:solidFill>
                          <a:effectLst/>
                          <a:latin typeface="Gill Sans" charset="0"/>
                          <a:ea typeface="ヒラギノ角ゴ ProN W3" charset="0"/>
                          <a:cs typeface="Gill Sans" charset="0"/>
                          <a:sym typeface="Gill Sans" charset="0"/>
                        </a:rPr>
                        <a:t>HEBT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31859C"/>
                          </a:solidFill>
                          <a:effectLst/>
                          <a:latin typeface="Gill Sans" charset="0"/>
                          <a:ea typeface="ヒラギノ角ゴ ProN W3" charset="0"/>
                          <a:cs typeface="Gill Sans" charset="0"/>
                          <a:sym typeface="Gill Sans" charset="0"/>
                        </a:rPr>
                        <a:t>2000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a:ln>
                            <a:noFill/>
                          </a:ln>
                          <a:solidFill>
                            <a:srgbClr val="4D6165"/>
                          </a:solidFill>
                          <a:effectLst/>
                          <a:latin typeface="Gill Sans" charset="0"/>
                          <a:ea typeface="ヒラギノ角ゴ ProN W3" charset="0"/>
                          <a:cs typeface="Gill Sans" charset="0"/>
                          <a:sym typeface="Gill Sans" charset="0"/>
                        </a:rPr>
                        <a:t>~300</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414141"/>
                        </a:buClr>
                        <a:buSzPct val="81000"/>
                        <a:buFont typeface="Gill Sans Light" charset="0"/>
                        <a:buNone/>
                        <a:tabLst/>
                      </a:pPr>
                      <a:r>
                        <a:rPr kumimoji="0" lang="en-US" sz="1700" b="0" i="0" u="none" strike="noStrike" cap="none" normalizeH="0" baseline="0" dirty="0">
                          <a:ln>
                            <a:noFill/>
                          </a:ln>
                          <a:solidFill>
                            <a:srgbClr val="4D6165"/>
                          </a:solidFill>
                          <a:effectLst/>
                          <a:latin typeface="Gill Sans" charset="0"/>
                          <a:ea typeface="ヒラギノ角ゴ ProN W3" charset="0"/>
                          <a:cs typeface="Gill Sans" charset="0"/>
                          <a:sym typeface="Gill Sans" charset="0"/>
                        </a:rPr>
                        <a:t>–</a:t>
                      </a:r>
                    </a:p>
                  </a:txBody>
                  <a:tcPr marL="35718" marR="35718" marT="35719" marB="35719" anchor="ctr" horzOverflow="overflow">
                    <a:lnL w="12700" cap="flat" cmpd="sng" algn="ctr">
                      <a:solidFill>
                        <a:srgbClr val="A4A5A4"/>
                      </a:solidFill>
                      <a:prstDash val="solid"/>
                      <a:round/>
                      <a:headEnd type="none" w="med" len="med"/>
                      <a:tailEnd type="none" w="med" len="med"/>
                    </a:lnL>
                    <a:lnR w="12700" cap="flat" cmpd="sng" algn="ctr">
                      <a:solidFill>
                        <a:srgbClr val="A4A5A4"/>
                      </a:solidFill>
                      <a:prstDash val="solid"/>
                      <a:round/>
                      <a:headEnd type="none" w="med" len="med"/>
                      <a:tailEnd type="none" w="med" len="med"/>
                    </a:lnR>
                    <a:lnT w="12700" cap="flat" cmpd="sng" algn="ctr">
                      <a:solidFill>
                        <a:srgbClr val="A4A5A4"/>
                      </a:solidFill>
                      <a:prstDash val="solid"/>
                      <a:round/>
                      <a:headEnd type="none" w="med" len="med"/>
                      <a:tailEnd type="none" w="med" len="med"/>
                    </a:lnT>
                    <a:lnB w="12700" cap="flat" cmpd="sng" algn="ctr">
                      <a:solidFill>
                        <a:srgbClr val="A4A5A4"/>
                      </a:solidFill>
                      <a:prstDash val="solid"/>
                      <a:round/>
                      <a:headEnd type="none" w="med" len="med"/>
                      <a:tailEnd type="none" w="med" len="med"/>
                    </a:lnB>
                    <a:lnTlToBr>
                      <a:noFill/>
                    </a:lnTlToBr>
                    <a:lnBlToTr>
                      <a:noFill/>
                    </a:lnBlToTr>
                    <a:noFill/>
                  </a:tcPr>
                </a:tc>
              </a:tr>
            </a:tbl>
          </a:graphicData>
        </a:graphic>
      </p:graphicFrame>
      <p:grpSp>
        <p:nvGrpSpPr>
          <p:cNvPr id="9506" name="Group 290"/>
          <p:cNvGrpSpPr>
            <a:grpSpLocks/>
          </p:cNvGrpSpPr>
          <p:nvPr/>
        </p:nvGrpSpPr>
        <p:grpSpPr bwMode="auto">
          <a:xfrm>
            <a:off x="187524" y="1913146"/>
            <a:ext cx="8822531" cy="1143001"/>
            <a:chOff x="0" y="29"/>
            <a:chExt cx="7904" cy="1024"/>
          </a:xfrm>
        </p:grpSpPr>
        <p:sp>
          <p:nvSpPr>
            <p:cNvPr id="9448" name="AutoShape 232"/>
            <p:cNvSpPr>
              <a:spLocks/>
            </p:cNvSpPr>
            <p:nvPr/>
          </p:nvSpPr>
          <p:spPr bwMode="auto">
            <a:xfrm>
              <a:off x="3440" y="408"/>
              <a:ext cx="608" cy="296"/>
            </a:xfrm>
            <a:prstGeom prst="roundRect">
              <a:avLst>
                <a:gd name="adj" fmla="val 29727"/>
              </a:avLst>
            </a:prstGeom>
            <a:solidFill>
              <a:srgbClr val="0000FF">
                <a:alpha val="79999"/>
              </a:srgbClr>
            </a:solidFill>
            <a:ln w="25400" cap="flat">
              <a:solidFill>
                <a:srgbClr val="4D4D4D">
                  <a:alpha val="79999"/>
                </a:srgbClr>
              </a:solidFill>
              <a:prstDash val="solid"/>
              <a:miter lim="800000"/>
              <a:headEnd type="none" w="med" len="med"/>
              <a:tailEnd type="none" w="med" len="med"/>
            </a:ln>
          </p:spPr>
          <p:txBody>
            <a:bodyPr lIns="0" tIns="0" rIns="0" bIns="0" anchor="ctr"/>
            <a:lstStyle/>
            <a:p>
              <a:r>
                <a:rPr lang="en-US" sz="1300" dirty="0">
                  <a:solidFill>
                    <a:srgbClr val="FFFFFF"/>
                  </a:solidFill>
                  <a:effectLst>
                    <a:outerShdw blurRad="38100" dist="38100" dir="2700000" algn="tl">
                      <a:srgbClr val="000000"/>
                    </a:outerShdw>
                  </a:effectLst>
                  <a:latin typeface="Gill Sans" charset="0"/>
                  <a:ea typeface="ＭＳ Ｐゴシック" charset="0"/>
                  <a:cs typeface="Gill Sans" charset="0"/>
                  <a:sym typeface="Gill Sans" charset="0"/>
                </a:rPr>
                <a:t>Spokes</a:t>
              </a:r>
            </a:p>
          </p:txBody>
        </p:sp>
        <p:sp>
          <p:nvSpPr>
            <p:cNvPr id="9449" name="AutoShape 233"/>
            <p:cNvSpPr>
              <a:spLocks/>
            </p:cNvSpPr>
            <p:nvPr/>
          </p:nvSpPr>
          <p:spPr bwMode="auto">
            <a:xfrm>
              <a:off x="4168" y="408"/>
              <a:ext cx="779" cy="296"/>
            </a:xfrm>
            <a:prstGeom prst="roundRect">
              <a:avLst>
                <a:gd name="adj" fmla="val 27023"/>
              </a:avLst>
            </a:prstGeom>
            <a:solidFill>
              <a:srgbClr val="2E72C6">
                <a:alpha val="79999"/>
              </a:srgbClr>
            </a:solidFill>
            <a:ln w="25400" cap="flat">
              <a:solidFill>
                <a:srgbClr val="4D4D4D">
                  <a:alpha val="79999"/>
                </a:srgbClr>
              </a:solidFill>
              <a:prstDash val="solid"/>
              <a:miter lim="800000"/>
              <a:headEnd type="none" w="med" len="med"/>
              <a:tailEnd type="none" w="med" len="med"/>
            </a:ln>
          </p:spPr>
          <p:txBody>
            <a:bodyPr lIns="0" tIns="0" rIns="0" bIns="0" anchor="ctr"/>
            <a:lstStyle/>
            <a:p>
              <a:r>
                <a:rPr lang="en-US" sz="1300" dirty="0">
                  <a:solidFill>
                    <a:srgbClr val="FFFFFF"/>
                  </a:solidFill>
                  <a:effectLst>
                    <a:outerShdw blurRad="38100" dist="38100" dir="2700000" algn="tl">
                      <a:srgbClr val="000000"/>
                    </a:outerShdw>
                  </a:effectLst>
                  <a:latin typeface="Gill Sans" charset="0"/>
                  <a:ea typeface="ＭＳ Ｐゴシック" charset="0"/>
                  <a:cs typeface="Lucida Grande" charset="0"/>
                  <a:sym typeface="Gill Sans" charset="0"/>
                </a:rPr>
                <a:t>Medium β</a:t>
              </a:r>
            </a:p>
          </p:txBody>
        </p:sp>
        <p:sp>
          <p:nvSpPr>
            <p:cNvPr id="9450" name="AutoShape 234"/>
            <p:cNvSpPr>
              <a:spLocks/>
            </p:cNvSpPr>
            <p:nvPr/>
          </p:nvSpPr>
          <p:spPr bwMode="auto">
            <a:xfrm>
              <a:off x="5098" y="404"/>
              <a:ext cx="801" cy="304"/>
            </a:xfrm>
            <a:prstGeom prst="roundRect">
              <a:avLst>
                <a:gd name="adj" fmla="val 26315"/>
              </a:avLst>
            </a:prstGeom>
            <a:solidFill>
              <a:srgbClr val="2491FF">
                <a:alpha val="79999"/>
              </a:srgbClr>
            </a:solidFill>
            <a:ln w="25400" cap="flat">
              <a:solidFill>
                <a:srgbClr val="4D4D4D">
                  <a:alpha val="79999"/>
                </a:srgbClr>
              </a:solidFill>
              <a:prstDash val="solid"/>
              <a:miter lim="800000"/>
              <a:headEnd type="none" w="med" len="med"/>
              <a:tailEnd type="none" w="med" len="med"/>
            </a:ln>
          </p:spPr>
          <p:txBody>
            <a:bodyPr lIns="0" tIns="0" rIns="0" bIns="0" anchor="ctr"/>
            <a:lstStyle/>
            <a:p>
              <a:r>
                <a:rPr lang="en-US" sz="1300" dirty="0">
                  <a:solidFill>
                    <a:srgbClr val="FFFFFF"/>
                  </a:solidFill>
                  <a:effectLst>
                    <a:outerShdw blurRad="38100" dist="38100" dir="2700000" algn="tl">
                      <a:srgbClr val="000000"/>
                    </a:outerShdw>
                  </a:effectLst>
                  <a:latin typeface="Gill Sans" charset="0"/>
                  <a:ea typeface="ＭＳ Ｐゴシック" charset="0"/>
                  <a:cs typeface="Lucida Grande" charset="0"/>
                  <a:sym typeface="Gill Sans" charset="0"/>
                </a:rPr>
                <a:t>High β</a:t>
              </a:r>
            </a:p>
          </p:txBody>
        </p:sp>
        <p:sp>
          <p:nvSpPr>
            <p:cNvPr id="9451" name="AutoShape 235"/>
            <p:cNvSpPr>
              <a:spLocks/>
            </p:cNvSpPr>
            <p:nvPr/>
          </p:nvSpPr>
          <p:spPr bwMode="auto">
            <a:xfrm>
              <a:off x="2736" y="408"/>
              <a:ext cx="488" cy="296"/>
            </a:xfrm>
            <a:prstGeom prst="roundRect">
              <a:avLst>
                <a:gd name="adj" fmla="val 21620"/>
              </a:avLst>
            </a:prstGeom>
            <a:solidFill>
              <a:srgbClr val="FFFF00">
                <a:alpha val="89999"/>
              </a:srgb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300" dirty="0">
                  <a:solidFill>
                    <a:srgbClr val="000000"/>
                  </a:solidFill>
                  <a:effectLst>
                    <a:outerShdw blurRad="38100" dist="38100" dir="2700000" algn="tl">
                      <a:srgbClr val="000000"/>
                    </a:outerShdw>
                  </a:effectLst>
                  <a:latin typeface="Gill Sans" charset="0"/>
                  <a:ea typeface="ＭＳ Ｐゴシック" charset="0"/>
                  <a:cs typeface="Gill Sans" charset="0"/>
                  <a:sym typeface="Gill Sans" charset="0"/>
                </a:rPr>
                <a:t>DTL</a:t>
              </a:r>
            </a:p>
          </p:txBody>
        </p:sp>
        <p:sp>
          <p:nvSpPr>
            <p:cNvPr id="9452" name="AutoShape 236"/>
            <p:cNvSpPr>
              <a:spLocks/>
            </p:cNvSpPr>
            <p:nvPr/>
          </p:nvSpPr>
          <p:spPr bwMode="auto">
            <a:xfrm>
              <a:off x="2080" y="408"/>
              <a:ext cx="544" cy="296"/>
            </a:xfrm>
            <a:prstGeom prst="roundRect">
              <a:avLst>
                <a:gd name="adj" fmla="val 29727"/>
              </a:avLst>
            </a:prstGeom>
            <a:solidFill>
              <a:srgbClr val="FFFF00">
                <a:alpha val="89999"/>
              </a:srgb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300" dirty="0">
                  <a:solidFill>
                    <a:srgbClr val="000000"/>
                  </a:solidFill>
                  <a:effectLst>
                    <a:outerShdw blurRad="38100" dist="38100" dir="2700000" algn="tl">
                      <a:srgbClr val="000000"/>
                    </a:outerShdw>
                  </a:effectLst>
                  <a:latin typeface="Gill Sans" charset="0"/>
                  <a:ea typeface="ＭＳ Ｐゴシック" charset="0"/>
                  <a:cs typeface="Gill Sans" charset="0"/>
                  <a:sym typeface="Gill Sans" charset="0"/>
                </a:rPr>
                <a:t>MEBT</a:t>
              </a:r>
            </a:p>
          </p:txBody>
        </p:sp>
        <p:sp>
          <p:nvSpPr>
            <p:cNvPr id="9453" name="AutoShape 237"/>
            <p:cNvSpPr>
              <a:spLocks/>
            </p:cNvSpPr>
            <p:nvPr/>
          </p:nvSpPr>
          <p:spPr bwMode="auto">
            <a:xfrm>
              <a:off x="1408" y="408"/>
              <a:ext cx="548" cy="296"/>
            </a:xfrm>
            <a:prstGeom prst="roundRect">
              <a:avLst>
                <a:gd name="adj" fmla="val 29727"/>
              </a:avLst>
            </a:prstGeom>
            <a:solidFill>
              <a:srgbClr val="FF6600">
                <a:alpha val="89999"/>
              </a:srgb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300">
                  <a:solidFill>
                    <a:srgbClr val="000000"/>
                  </a:solidFill>
                  <a:effectLst>
                    <a:outerShdw blurRad="38100" dist="38100" dir="2700000" algn="tl">
                      <a:srgbClr val="000000"/>
                    </a:outerShdw>
                  </a:effectLst>
                  <a:latin typeface="Gill Sans" charset="0"/>
                  <a:ea typeface="ＭＳ Ｐゴシック" charset="0"/>
                  <a:cs typeface="Gill Sans" charset="0"/>
                  <a:sym typeface="Gill Sans" charset="0"/>
                </a:rPr>
                <a:t>RFQ</a:t>
              </a:r>
            </a:p>
          </p:txBody>
        </p:sp>
        <p:sp>
          <p:nvSpPr>
            <p:cNvPr id="9454" name="AutoShape 238"/>
            <p:cNvSpPr>
              <a:spLocks/>
            </p:cNvSpPr>
            <p:nvPr/>
          </p:nvSpPr>
          <p:spPr bwMode="auto">
            <a:xfrm>
              <a:off x="768" y="408"/>
              <a:ext cx="548" cy="296"/>
            </a:xfrm>
            <a:prstGeom prst="roundRect">
              <a:avLst>
                <a:gd name="adj" fmla="val 27023"/>
              </a:avLst>
            </a:prstGeom>
            <a:solidFill>
              <a:schemeClr val="accent6">
                <a:alpha val="89999"/>
              </a:scheme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300">
                  <a:solidFill>
                    <a:srgbClr val="000000"/>
                  </a:solidFill>
                  <a:effectLst>
                    <a:outerShdw blurRad="38100" dist="38100" dir="2700000" algn="tl">
                      <a:srgbClr val="000000"/>
                    </a:outerShdw>
                  </a:effectLst>
                  <a:latin typeface="Gill Sans" charset="0"/>
                  <a:ea typeface="ＭＳ Ｐゴシック" charset="0"/>
                  <a:cs typeface="Gill Sans" charset="0"/>
                  <a:sym typeface="Gill Sans" charset="0"/>
                </a:rPr>
                <a:t>LEBT</a:t>
              </a:r>
            </a:p>
          </p:txBody>
        </p:sp>
        <p:sp>
          <p:nvSpPr>
            <p:cNvPr id="9455" name="AutoShape 239"/>
            <p:cNvSpPr>
              <a:spLocks/>
            </p:cNvSpPr>
            <p:nvPr/>
          </p:nvSpPr>
          <p:spPr bwMode="auto">
            <a:xfrm>
              <a:off x="0" y="408"/>
              <a:ext cx="664" cy="296"/>
            </a:xfrm>
            <a:prstGeom prst="roundRect">
              <a:avLst>
                <a:gd name="adj" fmla="val 24324"/>
              </a:avLst>
            </a:prstGeom>
            <a:solidFill>
              <a:srgbClr val="FF0000">
                <a:alpha val="89999"/>
              </a:srgb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300" dirty="0">
                  <a:effectLst>
                    <a:outerShdw blurRad="38100" dist="38100" dir="2700000" algn="tl">
                      <a:srgbClr val="000000"/>
                    </a:outerShdw>
                  </a:effectLst>
                  <a:latin typeface="Gill Sans" charset="0"/>
                  <a:ea typeface="ＭＳ Ｐゴシック" charset="0"/>
                  <a:cs typeface="Gill Sans" charset="0"/>
                  <a:sym typeface="Gill Sans" charset="0"/>
                </a:rPr>
                <a:t>Source</a:t>
              </a:r>
            </a:p>
          </p:txBody>
        </p:sp>
        <p:sp>
          <p:nvSpPr>
            <p:cNvPr id="9456" name="AutoShape 240"/>
            <p:cNvSpPr>
              <a:spLocks/>
            </p:cNvSpPr>
            <p:nvPr/>
          </p:nvSpPr>
          <p:spPr bwMode="auto">
            <a:xfrm>
              <a:off x="6040" y="408"/>
              <a:ext cx="1136" cy="296"/>
            </a:xfrm>
            <a:prstGeom prst="roundRect">
              <a:avLst>
                <a:gd name="adj" fmla="val 18917"/>
              </a:avLst>
            </a:prstGeom>
            <a:solidFill>
              <a:srgbClr val="D000D0">
                <a:alpha val="89999"/>
              </a:srgbClr>
            </a:solidFill>
            <a:ln w="25400" cap="flat">
              <a:solidFill>
                <a:srgbClr val="4D4D4D">
                  <a:alpha val="89999"/>
                </a:srgbClr>
              </a:solidFill>
              <a:prstDash val="solid"/>
              <a:miter lim="800000"/>
              <a:headEnd type="none" w="med" len="med"/>
              <a:tailEnd type="none" w="med" len="med"/>
            </a:ln>
          </p:spPr>
          <p:txBody>
            <a:bodyPr lIns="0" tIns="0" rIns="0" bIns="0" anchor="ctr"/>
            <a:lstStyle/>
            <a:p>
              <a:r>
                <a:rPr lang="en-US" sz="1000">
                  <a:solidFill>
                    <a:srgbClr val="FFFFFF"/>
                  </a:solidFill>
                  <a:effectLst>
                    <a:outerShdw blurRad="38100" dist="38100" dir="2700000" algn="tl">
                      <a:srgbClr val="000000"/>
                    </a:outerShdw>
                  </a:effectLst>
                  <a:latin typeface="Gill Sans" charset="0"/>
                  <a:ea typeface="ＭＳ Ｐゴシック" charset="0"/>
                  <a:cs typeface="Gill Sans" charset="0"/>
                  <a:sym typeface="Gill Sans" charset="0"/>
                </a:rPr>
                <a:t>HEBT &amp; Contingency</a:t>
              </a:r>
            </a:p>
          </p:txBody>
        </p:sp>
        <p:sp>
          <p:nvSpPr>
            <p:cNvPr id="9457" name="Oval 241"/>
            <p:cNvSpPr>
              <a:spLocks/>
            </p:cNvSpPr>
            <p:nvPr/>
          </p:nvSpPr>
          <p:spPr bwMode="auto">
            <a:xfrm>
              <a:off x="7296" y="256"/>
              <a:ext cx="608" cy="608"/>
            </a:xfrm>
            <a:prstGeom prst="ellipse">
              <a:avLst/>
            </a:prstGeom>
            <a:solidFill>
              <a:srgbClr val="FF0000">
                <a:alpha val="79999"/>
              </a:srgbClr>
            </a:solidFill>
            <a:ln w="25400" cap="flat">
              <a:solidFill>
                <a:srgbClr val="676767">
                  <a:alpha val="79999"/>
                </a:srgbClr>
              </a:solidFill>
              <a:prstDash val="solid"/>
              <a:miter lim="800000"/>
              <a:headEnd type="none" w="med" len="med"/>
              <a:tailEnd type="none" w="med" len="med"/>
            </a:ln>
          </p:spPr>
          <p:txBody>
            <a:bodyPr lIns="0" tIns="0" rIns="0" bIns="0" anchor="ctr"/>
            <a:lstStyle/>
            <a:p>
              <a:pPr>
                <a:lnSpc>
                  <a:spcPct val="120000"/>
                </a:lnSpc>
              </a:pPr>
              <a:r>
                <a:rPr lang="en-US" sz="1300">
                  <a:solidFill>
                    <a:srgbClr val="FFFFFF"/>
                  </a:solidFill>
                  <a:effectLst>
                    <a:outerShdw blurRad="38100" dist="38100" dir="2700000" algn="tl">
                      <a:srgbClr val="000000"/>
                    </a:outerShdw>
                  </a:effectLst>
                  <a:latin typeface="Gill Sans" charset="0"/>
                  <a:ea typeface="ＭＳ Ｐゴシック" charset="0"/>
                  <a:cs typeface="Gill Sans" charset="0"/>
                  <a:sym typeface="Gill Sans" charset="0"/>
                </a:rPr>
                <a:t>Target</a:t>
              </a:r>
            </a:p>
          </p:txBody>
        </p:sp>
        <p:sp>
          <p:nvSpPr>
            <p:cNvPr id="9458" name="Line 242"/>
            <p:cNvSpPr>
              <a:spLocks noChangeShapeType="1"/>
            </p:cNvSpPr>
            <p:nvPr/>
          </p:nvSpPr>
          <p:spPr bwMode="auto">
            <a:xfrm flipH="1">
              <a:off x="656"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59" name="Line 243"/>
            <p:cNvSpPr>
              <a:spLocks noChangeShapeType="1"/>
            </p:cNvSpPr>
            <p:nvPr/>
          </p:nvSpPr>
          <p:spPr bwMode="auto">
            <a:xfrm flipH="1">
              <a:off x="1312"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0" name="Line 244"/>
            <p:cNvSpPr>
              <a:spLocks noChangeShapeType="1"/>
            </p:cNvSpPr>
            <p:nvPr/>
          </p:nvSpPr>
          <p:spPr bwMode="auto">
            <a:xfrm flipH="1">
              <a:off x="1960"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1" name="Line 245"/>
            <p:cNvSpPr>
              <a:spLocks noChangeShapeType="1"/>
            </p:cNvSpPr>
            <p:nvPr/>
          </p:nvSpPr>
          <p:spPr bwMode="auto">
            <a:xfrm flipH="1">
              <a:off x="2624"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2" name="Line 246"/>
            <p:cNvSpPr>
              <a:spLocks noChangeShapeType="1"/>
            </p:cNvSpPr>
            <p:nvPr/>
          </p:nvSpPr>
          <p:spPr bwMode="auto">
            <a:xfrm flipH="1">
              <a:off x="3232" y="560"/>
              <a:ext cx="20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3" name="Line 247"/>
            <p:cNvSpPr>
              <a:spLocks noChangeShapeType="1"/>
            </p:cNvSpPr>
            <p:nvPr/>
          </p:nvSpPr>
          <p:spPr bwMode="auto">
            <a:xfrm flipH="1">
              <a:off x="4056"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4" name="Line 248"/>
            <p:cNvSpPr>
              <a:spLocks noChangeShapeType="1"/>
            </p:cNvSpPr>
            <p:nvPr/>
          </p:nvSpPr>
          <p:spPr bwMode="auto">
            <a:xfrm flipH="1">
              <a:off x="4936" y="560"/>
              <a:ext cx="152"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5" name="Line 249"/>
            <p:cNvSpPr>
              <a:spLocks noChangeShapeType="1"/>
            </p:cNvSpPr>
            <p:nvPr/>
          </p:nvSpPr>
          <p:spPr bwMode="auto">
            <a:xfrm flipH="1">
              <a:off x="5920"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6" name="Line 250"/>
            <p:cNvSpPr>
              <a:spLocks noChangeShapeType="1"/>
            </p:cNvSpPr>
            <p:nvPr/>
          </p:nvSpPr>
          <p:spPr bwMode="auto">
            <a:xfrm flipH="1">
              <a:off x="7176" y="560"/>
              <a:ext cx="120" cy="0"/>
            </a:xfrm>
            <a:prstGeom prst="line">
              <a:avLst/>
            </a:prstGeom>
            <a:noFill/>
            <a:ln w="25400" cap="flat">
              <a:solidFill>
                <a:srgbClr val="000000"/>
              </a:solidFill>
              <a:prstDash val="solid"/>
              <a:miter lim="800000"/>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7" name="Line 251"/>
            <p:cNvSpPr>
              <a:spLocks noChangeShapeType="1"/>
            </p:cNvSpPr>
            <p:nvPr/>
          </p:nvSpPr>
          <p:spPr bwMode="auto">
            <a:xfrm flipH="1">
              <a:off x="1192" y="304"/>
              <a:ext cx="128"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8" name="Line 252"/>
            <p:cNvSpPr>
              <a:spLocks noChangeShapeType="1"/>
            </p:cNvSpPr>
            <p:nvPr/>
          </p:nvSpPr>
          <p:spPr bwMode="auto">
            <a:xfrm flipH="1">
              <a:off x="784" y="304"/>
              <a:ext cx="120"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69" name="Rectangle 253"/>
            <p:cNvSpPr>
              <a:spLocks/>
            </p:cNvSpPr>
            <p:nvPr/>
          </p:nvSpPr>
          <p:spPr bwMode="auto">
            <a:xfrm>
              <a:off x="923" y="221"/>
              <a:ext cx="26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2.4 m</a:t>
              </a:r>
            </a:p>
          </p:txBody>
        </p:sp>
        <p:sp>
          <p:nvSpPr>
            <p:cNvPr id="9470" name="Line 254"/>
            <p:cNvSpPr>
              <a:spLocks noChangeShapeType="1"/>
            </p:cNvSpPr>
            <p:nvPr/>
          </p:nvSpPr>
          <p:spPr bwMode="auto">
            <a:xfrm flipH="1">
              <a:off x="1848" y="304"/>
              <a:ext cx="112"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1" name="Line 255"/>
            <p:cNvSpPr>
              <a:spLocks noChangeShapeType="1"/>
            </p:cNvSpPr>
            <p:nvPr/>
          </p:nvSpPr>
          <p:spPr bwMode="auto">
            <a:xfrm flipH="1">
              <a:off x="1424" y="304"/>
              <a:ext cx="104"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2" name="Rectangle 256"/>
            <p:cNvSpPr>
              <a:spLocks/>
            </p:cNvSpPr>
            <p:nvPr/>
          </p:nvSpPr>
          <p:spPr bwMode="auto">
            <a:xfrm>
              <a:off x="1579" y="221"/>
              <a:ext cx="26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4.5 m</a:t>
              </a:r>
            </a:p>
          </p:txBody>
        </p:sp>
        <p:sp>
          <p:nvSpPr>
            <p:cNvPr id="9473" name="Line 257"/>
            <p:cNvSpPr>
              <a:spLocks noChangeShapeType="1"/>
            </p:cNvSpPr>
            <p:nvPr/>
          </p:nvSpPr>
          <p:spPr bwMode="auto">
            <a:xfrm flipH="1">
              <a:off x="2512" y="304"/>
              <a:ext cx="112"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4" name="Line 258"/>
            <p:cNvSpPr>
              <a:spLocks noChangeShapeType="1"/>
            </p:cNvSpPr>
            <p:nvPr/>
          </p:nvSpPr>
          <p:spPr bwMode="auto">
            <a:xfrm flipH="1">
              <a:off x="2112" y="304"/>
              <a:ext cx="104"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5" name="Rectangle 259"/>
            <p:cNvSpPr>
              <a:spLocks/>
            </p:cNvSpPr>
            <p:nvPr/>
          </p:nvSpPr>
          <p:spPr bwMode="auto">
            <a:xfrm>
              <a:off x="2231" y="221"/>
              <a:ext cx="269"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3.6 m</a:t>
              </a:r>
            </a:p>
          </p:txBody>
        </p:sp>
        <p:sp>
          <p:nvSpPr>
            <p:cNvPr id="9476" name="Line 260"/>
            <p:cNvSpPr>
              <a:spLocks noChangeShapeType="1"/>
            </p:cNvSpPr>
            <p:nvPr/>
          </p:nvSpPr>
          <p:spPr bwMode="auto">
            <a:xfrm flipH="1">
              <a:off x="3160" y="304"/>
              <a:ext cx="88"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7" name="Line 261"/>
            <p:cNvSpPr>
              <a:spLocks noChangeShapeType="1"/>
            </p:cNvSpPr>
            <p:nvPr/>
          </p:nvSpPr>
          <p:spPr bwMode="auto">
            <a:xfrm flipH="1">
              <a:off x="2728" y="304"/>
              <a:ext cx="80"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78" name="Rectangle 262"/>
            <p:cNvSpPr>
              <a:spLocks/>
            </p:cNvSpPr>
            <p:nvPr/>
          </p:nvSpPr>
          <p:spPr bwMode="auto">
            <a:xfrm>
              <a:off x="2840" y="221"/>
              <a:ext cx="276"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 40 m</a:t>
              </a:r>
            </a:p>
          </p:txBody>
        </p:sp>
        <p:sp>
          <p:nvSpPr>
            <p:cNvPr id="9479" name="Line 263"/>
            <p:cNvSpPr>
              <a:spLocks noChangeShapeType="1"/>
            </p:cNvSpPr>
            <p:nvPr/>
          </p:nvSpPr>
          <p:spPr bwMode="auto">
            <a:xfrm flipH="1">
              <a:off x="3928" y="304"/>
              <a:ext cx="112"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0" name="Line 264"/>
            <p:cNvSpPr>
              <a:spLocks noChangeShapeType="1"/>
            </p:cNvSpPr>
            <p:nvPr/>
          </p:nvSpPr>
          <p:spPr bwMode="auto">
            <a:xfrm flipH="1">
              <a:off x="3456" y="304"/>
              <a:ext cx="104"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1" name="Rectangle 265"/>
            <p:cNvSpPr>
              <a:spLocks/>
            </p:cNvSpPr>
            <p:nvPr/>
          </p:nvSpPr>
          <p:spPr bwMode="auto">
            <a:xfrm>
              <a:off x="3611" y="221"/>
              <a:ext cx="243"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54 m</a:t>
              </a:r>
            </a:p>
          </p:txBody>
        </p:sp>
        <p:sp>
          <p:nvSpPr>
            <p:cNvPr id="9482" name="Line 266"/>
            <p:cNvSpPr>
              <a:spLocks noChangeShapeType="1"/>
            </p:cNvSpPr>
            <p:nvPr/>
          </p:nvSpPr>
          <p:spPr bwMode="auto">
            <a:xfrm flipH="1">
              <a:off x="4752" y="304"/>
              <a:ext cx="160"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3" name="Line 267"/>
            <p:cNvSpPr>
              <a:spLocks noChangeShapeType="1"/>
            </p:cNvSpPr>
            <p:nvPr/>
          </p:nvSpPr>
          <p:spPr bwMode="auto">
            <a:xfrm flipH="1">
              <a:off x="4176" y="304"/>
              <a:ext cx="184"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4" name="Rectangle 268"/>
            <p:cNvSpPr>
              <a:spLocks/>
            </p:cNvSpPr>
            <p:nvPr/>
          </p:nvSpPr>
          <p:spPr bwMode="auto">
            <a:xfrm>
              <a:off x="4391" y="221"/>
              <a:ext cx="243"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75 m</a:t>
              </a:r>
            </a:p>
          </p:txBody>
        </p:sp>
        <p:sp>
          <p:nvSpPr>
            <p:cNvPr id="9485" name="Line 269"/>
            <p:cNvSpPr>
              <a:spLocks noChangeShapeType="1"/>
            </p:cNvSpPr>
            <p:nvPr/>
          </p:nvSpPr>
          <p:spPr bwMode="auto">
            <a:xfrm flipH="1">
              <a:off x="5744" y="304"/>
              <a:ext cx="184" cy="0"/>
            </a:xfrm>
            <a:prstGeom prst="line">
              <a:avLst/>
            </a:prstGeom>
            <a:noFill/>
            <a:ln w="19050" cap="flat">
              <a:solidFill>
                <a:srgbClr val="000000"/>
              </a:solidFill>
              <a:prstDash val="solid"/>
              <a:miter lim="800000"/>
              <a:headEnd type="arrow"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6" name="Line 270"/>
            <p:cNvSpPr>
              <a:spLocks noChangeShapeType="1"/>
            </p:cNvSpPr>
            <p:nvPr/>
          </p:nvSpPr>
          <p:spPr bwMode="auto">
            <a:xfrm flipH="1">
              <a:off x="5096" y="304"/>
              <a:ext cx="144" cy="0"/>
            </a:xfrm>
            <a:prstGeom prst="line">
              <a:avLst/>
            </a:prstGeom>
            <a:noFill/>
            <a:ln w="19050" cap="flat">
              <a:solidFill>
                <a:srgbClr val="000000"/>
              </a:solidFill>
              <a:prstDash val="solid"/>
              <a:miter lim="800000"/>
              <a:headEnd type="none" w="med" len="med"/>
              <a:tailEnd type="arrow"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487" name="Rectangle 271"/>
            <p:cNvSpPr>
              <a:spLocks/>
            </p:cNvSpPr>
            <p:nvPr/>
          </p:nvSpPr>
          <p:spPr bwMode="auto">
            <a:xfrm>
              <a:off x="5297" y="221"/>
              <a:ext cx="302"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dirty="0">
                  <a:solidFill>
                    <a:srgbClr val="000000"/>
                  </a:solidFill>
                  <a:latin typeface="Gill Sans" charset="0"/>
                  <a:ea typeface="ＭＳ Ｐゴシック" charset="0"/>
                  <a:cs typeface="Gill Sans" charset="0"/>
                  <a:sym typeface="Gill Sans" charset="0"/>
                </a:rPr>
                <a:t>174 m</a:t>
              </a:r>
            </a:p>
          </p:txBody>
        </p:sp>
        <p:sp>
          <p:nvSpPr>
            <p:cNvPr id="9488" name="AutoShape 272"/>
            <p:cNvSpPr>
              <a:spLocks/>
            </p:cNvSpPr>
            <p:nvPr/>
          </p:nvSpPr>
          <p:spPr bwMode="auto">
            <a:xfrm rot="-5400000">
              <a:off x="636"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89" name="AutoShape 273"/>
            <p:cNvSpPr>
              <a:spLocks/>
            </p:cNvSpPr>
            <p:nvPr/>
          </p:nvSpPr>
          <p:spPr bwMode="auto">
            <a:xfrm rot="-5400000">
              <a:off x="1916"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90" name="AutoShape 274"/>
            <p:cNvSpPr>
              <a:spLocks/>
            </p:cNvSpPr>
            <p:nvPr/>
          </p:nvSpPr>
          <p:spPr bwMode="auto">
            <a:xfrm rot="-5400000">
              <a:off x="3204"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91" name="AutoShape 275"/>
            <p:cNvSpPr>
              <a:spLocks/>
            </p:cNvSpPr>
            <p:nvPr/>
          </p:nvSpPr>
          <p:spPr bwMode="auto">
            <a:xfrm rot="-5400000">
              <a:off x="4020"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92" name="AutoShape 276"/>
            <p:cNvSpPr>
              <a:spLocks/>
            </p:cNvSpPr>
            <p:nvPr/>
          </p:nvSpPr>
          <p:spPr bwMode="auto">
            <a:xfrm rot="-5400000">
              <a:off x="4908"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93" name="AutoShape 277"/>
            <p:cNvSpPr>
              <a:spLocks/>
            </p:cNvSpPr>
            <p:nvPr/>
          </p:nvSpPr>
          <p:spPr bwMode="auto">
            <a:xfrm rot="-5400000">
              <a:off x="5884" y="716"/>
              <a:ext cx="208" cy="104"/>
            </a:xfrm>
            <a:prstGeom prst="rightArrow">
              <a:avLst>
                <a:gd name="adj1" fmla="val 40000"/>
                <a:gd name="adj2" fmla="val 107694"/>
              </a:avLst>
            </a:prstGeom>
            <a:solidFill>
              <a:srgbClr val="FFFFFF"/>
            </a:solidFill>
            <a:ln w="12700" cap="flat">
              <a:solidFill>
                <a:srgbClr val="000000"/>
              </a:solidFill>
              <a:prstDash val="solid"/>
              <a:miter lim="800000"/>
              <a:headEnd type="none" w="med" len="med"/>
              <a:tailEnd type="none" w="med" len="med"/>
            </a:ln>
          </p:spPr>
          <p:txBody>
            <a:bodyPr lIns="0" tIns="0" rIns="0" bIns="0"/>
            <a:lstStyle/>
            <a:p>
              <a:endParaRPr lang="en-US"/>
            </a:p>
          </p:txBody>
        </p:sp>
        <p:sp>
          <p:nvSpPr>
            <p:cNvPr id="9494" name="Rectangle 278"/>
            <p:cNvSpPr>
              <a:spLocks/>
            </p:cNvSpPr>
            <p:nvPr/>
          </p:nvSpPr>
          <p:spPr bwMode="auto">
            <a:xfrm>
              <a:off x="506" y="894"/>
              <a:ext cx="36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a:solidFill>
                    <a:srgbClr val="000000"/>
                  </a:solidFill>
                  <a:latin typeface="Gill Sans" charset="0"/>
                  <a:ea typeface="ＭＳ Ｐゴシック" charset="0"/>
                  <a:cs typeface="Gill Sans" charset="0"/>
                  <a:sym typeface="Gill Sans" charset="0"/>
                </a:rPr>
                <a:t>75 keV</a:t>
              </a:r>
            </a:p>
          </p:txBody>
        </p:sp>
        <p:sp>
          <p:nvSpPr>
            <p:cNvPr id="9495" name="Rectangle 279"/>
            <p:cNvSpPr>
              <a:spLocks/>
            </p:cNvSpPr>
            <p:nvPr/>
          </p:nvSpPr>
          <p:spPr bwMode="auto">
            <a:xfrm>
              <a:off x="1844" y="898"/>
              <a:ext cx="43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dirty="0">
                  <a:solidFill>
                    <a:srgbClr val="000000"/>
                  </a:solidFill>
                  <a:latin typeface="Gill Sans" charset="0"/>
                  <a:ea typeface="ＭＳ Ｐゴシック" charset="0"/>
                  <a:cs typeface="Gill Sans" charset="0"/>
                  <a:sym typeface="Gill Sans" charset="0"/>
                </a:rPr>
                <a:t>3.6 MeV</a:t>
              </a:r>
            </a:p>
          </p:txBody>
        </p:sp>
        <p:sp>
          <p:nvSpPr>
            <p:cNvPr id="9496" name="Rectangle 280"/>
            <p:cNvSpPr>
              <a:spLocks/>
            </p:cNvSpPr>
            <p:nvPr/>
          </p:nvSpPr>
          <p:spPr bwMode="auto">
            <a:xfrm>
              <a:off x="3058" y="898"/>
              <a:ext cx="40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dirty="0">
                  <a:solidFill>
                    <a:srgbClr val="000000"/>
                  </a:solidFill>
                  <a:latin typeface="Gill Sans" charset="0"/>
                  <a:ea typeface="ＭＳ Ｐゴシック" charset="0"/>
                  <a:cs typeface="Gill Sans" charset="0"/>
                  <a:sym typeface="Gill Sans" charset="0"/>
                </a:rPr>
                <a:t>90 MeV</a:t>
              </a:r>
            </a:p>
          </p:txBody>
        </p:sp>
        <p:sp>
          <p:nvSpPr>
            <p:cNvPr id="9497" name="Rectangle 281"/>
            <p:cNvSpPr>
              <a:spLocks/>
            </p:cNvSpPr>
            <p:nvPr/>
          </p:nvSpPr>
          <p:spPr bwMode="auto">
            <a:xfrm>
              <a:off x="3822" y="898"/>
              <a:ext cx="47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dirty="0">
                  <a:solidFill>
                    <a:srgbClr val="000000"/>
                  </a:solidFill>
                  <a:latin typeface="Gill Sans" charset="0"/>
                  <a:ea typeface="ＭＳ Ｐゴシック" charset="0"/>
                  <a:cs typeface="Gill Sans" charset="0"/>
                  <a:sym typeface="Gill Sans" charset="0"/>
                </a:rPr>
                <a:t>220 MeV</a:t>
              </a:r>
            </a:p>
          </p:txBody>
        </p:sp>
        <p:sp>
          <p:nvSpPr>
            <p:cNvPr id="9498" name="Rectangle 282"/>
            <p:cNvSpPr>
              <a:spLocks/>
            </p:cNvSpPr>
            <p:nvPr/>
          </p:nvSpPr>
          <p:spPr bwMode="auto">
            <a:xfrm>
              <a:off x="4706" y="898"/>
              <a:ext cx="47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dirty="0">
                  <a:solidFill>
                    <a:srgbClr val="000000"/>
                  </a:solidFill>
                  <a:latin typeface="Gill Sans" charset="0"/>
                  <a:ea typeface="ＭＳ Ｐゴシック" charset="0"/>
                  <a:cs typeface="Gill Sans" charset="0"/>
                  <a:sym typeface="Gill Sans" charset="0"/>
                </a:rPr>
                <a:t>570 MeV</a:t>
              </a:r>
            </a:p>
          </p:txBody>
        </p:sp>
        <p:sp>
          <p:nvSpPr>
            <p:cNvPr id="9499" name="Rectangle 283"/>
            <p:cNvSpPr>
              <a:spLocks/>
            </p:cNvSpPr>
            <p:nvPr/>
          </p:nvSpPr>
          <p:spPr bwMode="auto">
            <a:xfrm>
              <a:off x="5626" y="898"/>
              <a:ext cx="53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100">
                  <a:solidFill>
                    <a:srgbClr val="000000"/>
                  </a:solidFill>
                  <a:latin typeface="Gill Sans" charset="0"/>
                  <a:ea typeface="ＭＳ Ｐゴシック" charset="0"/>
                  <a:cs typeface="Gill Sans" charset="0"/>
                  <a:sym typeface="Gill Sans" charset="0"/>
                </a:rPr>
                <a:t>2000 MeV</a:t>
              </a:r>
            </a:p>
          </p:txBody>
        </p:sp>
        <p:sp>
          <p:nvSpPr>
            <p:cNvPr id="9500" name="Rectangle 284"/>
            <p:cNvSpPr>
              <a:spLocks/>
            </p:cNvSpPr>
            <p:nvPr/>
          </p:nvSpPr>
          <p:spPr bwMode="auto">
            <a:xfrm>
              <a:off x="2395" y="29"/>
              <a:ext cx="583"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a:solidFill>
                    <a:srgbClr val="000000"/>
                  </a:solidFill>
                  <a:latin typeface="Gill Sans" charset="0"/>
                  <a:ea typeface="ＭＳ Ｐゴシック" charset="0"/>
                  <a:cs typeface="Gill Sans" charset="0"/>
                  <a:sym typeface="Gill Sans" charset="0"/>
                </a:rPr>
                <a:t>352.21 MHz</a:t>
              </a:r>
            </a:p>
          </p:txBody>
        </p:sp>
        <p:sp>
          <p:nvSpPr>
            <p:cNvPr id="9501" name="Rectangle 285"/>
            <p:cNvSpPr>
              <a:spLocks/>
            </p:cNvSpPr>
            <p:nvPr/>
          </p:nvSpPr>
          <p:spPr bwMode="auto">
            <a:xfrm>
              <a:off x="4712" y="29"/>
              <a:ext cx="583"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000">
                  <a:solidFill>
                    <a:srgbClr val="000000"/>
                  </a:solidFill>
                  <a:latin typeface="Gill Sans" charset="0"/>
                  <a:ea typeface="ＭＳ Ｐゴシック" charset="0"/>
                  <a:cs typeface="Gill Sans" charset="0"/>
                  <a:sym typeface="Gill Sans" charset="0"/>
                </a:rPr>
                <a:t>704.42 MHz</a:t>
              </a:r>
            </a:p>
          </p:txBody>
        </p:sp>
        <p:sp>
          <p:nvSpPr>
            <p:cNvPr id="9502" name="AutoShape 286"/>
            <p:cNvSpPr>
              <a:spLocks/>
            </p:cNvSpPr>
            <p:nvPr/>
          </p:nvSpPr>
          <p:spPr bwMode="auto">
            <a:xfrm flipH="1">
              <a:off x="1400" y="40"/>
              <a:ext cx="1000" cy="120"/>
            </a:xfrm>
            <a:prstGeom prst="rightArrow">
              <a:avLst>
                <a:gd name="adj1" fmla="val 50824"/>
                <a:gd name="adj2" fmla="val 213349"/>
              </a:avLst>
            </a:prstGeom>
            <a:solidFill>
              <a:srgbClr val="7F7F7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9503" name="AutoShape 287"/>
            <p:cNvSpPr>
              <a:spLocks/>
            </p:cNvSpPr>
            <p:nvPr/>
          </p:nvSpPr>
          <p:spPr bwMode="auto">
            <a:xfrm>
              <a:off x="5352" y="40"/>
              <a:ext cx="584" cy="120"/>
            </a:xfrm>
            <a:prstGeom prst="rightArrow">
              <a:avLst>
                <a:gd name="adj1" fmla="val 50824"/>
                <a:gd name="adj2" fmla="val 213345"/>
              </a:avLst>
            </a:prstGeom>
            <a:solidFill>
              <a:srgbClr val="7F7F7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9504" name="AutoShape 288"/>
            <p:cNvSpPr>
              <a:spLocks/>
            </p:cNvSpPr>
            <p:nvPr/>
          </p:nvSpPr>
          <p:spPr bwMode="auto">
            <a:xfrm flipH="1">
              <a:off x="4152" y="40"/>
              <a:ext cx="592" cy="120"/>
            </a:xfrm>
            <a:prstGeom prst="rightArrow">
              <a:avLst>
                <a:gd name="adj1" fmla="val 50824"/>
                <a:gd name="adj2" fmla="val 213344"/>
              </a:avLst>
            </a:prstGeom>
            <a:solidFill>
              <a:srgbClr val="7F7F7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9505" name="AutoShape 289"/>
            <p:cNvSpPr>
              <a:spLocks/>
            </p:cNvSpPr>
            <p:nvPr/>
          </p:nvSpPr>
          <p:spPr bwMode="auto">
            <a:xfrm>
              <a:off x="3040" y="40"/>
              <a:ext cx="1008" cy="120"/>
            </a:xfrm>
            <a:prstGeom prst="rightArrow">
              <a:avLst>
                <a:gd name="adj1" fmla="val 50824"/>
                <a:gd name="adj2" fmla="val 213344"/>
              </a:avLst>
            </a:prstGeom>
            <a:solidFill>
              <a:srgbClr val="7F7F7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grpSp>
    </p:spTree>
    <p:extLst>
      <p:ext uri="{BB962C8B-B14F-4D97-AF65-F5344CB8AC3E}">
        <p14:creationId xmlns:p14="http://schemas.microsoft.com/office/powerpoint/2010/main" val="3715572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687</TotalTime>
  <Words>2095</Words>
  <Application>Microsoft Macintosh PowerPoint</Application>
  <PresentationFormat>Presentazione su schermo (4:3)</PresentationFormat>
  <Paragraphs>360</Paragraphs>
  <Slides>30</Slides>
  <Notes>4</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30</vt:i4>
      </vt:variant>
    </vt:vector>
  </HeadingPairs>
  <TitlesOfParts>
    <vt:vector size="32" baseType="lpstr">
      <vt:lpstr>Tema di Office</vt:lpstr>
      <vt:lpstr>Equation</vt:lpstr>
      <vt:lpstr>Presentazione di PowerPoint</vt:lpstr>
      <vt:lpstr>ESS - General</vt:lpstr>
      <vt:lpstr>Presentazione di PowerPoint</vt:lpstr>
      <vt:lpstr>Presentazione di PowerPoint</vt:lpstr>
      <vt:lpstr>ESS - The INFN contribution</vt:lpstr>
      <vt:lpstr>Preconstruction phase</vt:lpstr>
      <vt:lpstr>Presentazione di PowerPoint</vt:lpstr>
      <vt:lpstr>ACCSYS redesign impact</vt:lpstr>
      <vt:lpstr>ESS Linac</vt:lpstr>
      <vt:lpstr>ESS NEW Requirements</vt:lpstr>
      <vt:lpstr>Details on AD and ACCSYS organization</vt:lpstr>
      <vt:lpstr>Presentazione di PowerPoint</vt:lpstr>
      <vt:lpstr>Presentazione di PowerPoint</vt:lpstr>
      <vt:lpstr>Presentazione di PowerPoint</vt:lpstr>
      <vt:lpstr>LEBT Beam Instrumentation conceptual design</vt:lpstr>
      <vt:lpstr>Drift tube Linac (DTL) </vt:lpstr>
      <vt:lpstr>CERN-INFN DTL prototype, based on CERN design</vt:lpstr>
      <vt:lpstr>Presentazione di PowerPoint</vt:lpstr>
      <vt:lpstr>Elliptical cavities for the high energy section (superconducting)   French WP, it may be provided partially as in-kind from Italy</vt:lpstr>
      <vt:lpstr>Redesign and pre-construction phase  </vt:lpstr>
      <vt:lpstr>Redesign and pre-construction phase  </vt:lpstr>
      <vt:lpstr>Redesign and pre-construction phase  </vt:lpstr>
      <vt:lpstr>First impressions of Review committee</vt:lpstr>
      <vt:lpstr>Very high level Schedule</vt:lpstr>
      <vt:lpstr>State of the art</vt:lpstr>
      <vt:lpstr>Presentazione di PowerPoint</vt:lpstr>
      <vt:lpstr>Presentazione di PowerPoint</vt:lpstr>
      <vt:lpstr>Presentazione di PowerPoint</vt:lpstr>
      <vt:lpstr>Presentazione di PowerPoint</vt:lpstr>
      <vt:lpstr>Final remarks</vt:lpstr>
    </vt:vector>
  </TitlesOfParts>
  <Company>INFN-LNS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Santo Gammino</dc:creator>
  <cp:lastModifiedBy>Santo Gammino</cp:lastModifiedBy>
  <cp:revision>35</cp:revision>
  <dcterms:created xsi:type="dcterms:W3CDTF">2013-10-28T15:04:31Z</dcterms:created>
  <dcterms:modified xsi:type="dcterms:W3CDTF">2013-12-06T11:11:30Z</dcterms:modified>
</cp:coreProperties>
</file>