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8" r:id="rId3"/>
    <p:sldId id="257" r:id="rId4"/>
    <p:sldId id="274" r:id="rId5"/>
    <p:sldId id="260" r:id="rId6"/>
    <p:sldId id="261" r:id="rId7"/>
    <p:sldId id="262" r:id="rId8"/>
    <p:sldId id="271" r:id="rId9"/>
    <p:sldId id="27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3" r:id="rId18"/>
    <p:sldId id="270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2" autoAdjust="0"/>
    <p:restoredTop sz="89560" autoAdjust="0"/>
  </p:normalViewPr>
  <p:slideViewPr>
    <p:cSldViewPr>
      <p:cViewPr>
        <p:scale>
          <a:sx n="66" d="100"/>
          <a:sy n="66" d="100"/>
        </p:scale>
        <p:origin x="-153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81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3CBBB-587F-4920-96E9-D4F930355E99}" type="datetimeFigureOut">
              <a:rPr lang="it-IT" smtClean="0"/>
              <a:t>22/07/2013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DEA08-3C20-4931-8653-9571F16EF5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6089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90361-FBC5-4313-91D2-209F230C1D58}" type="datetimeFigureOut">
              <a:rPr lang="it-IT" smtClean="0"/>
              <a:t>22/07/2013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ADBCE-A158-4D4D-AC32-5102FDFBD4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2010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782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DISMANTLING,REMOVAL,</a:t>
            </a:r>
            <a:r>
              <a:rPr lang="it-IT" baseline="0" dirty="0" smtClean="0"/>
              <a:t> DECONTAMINATION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  project, currently under development at INFN-LNS in Catania. The goal is the construction a proof-of-principle prototype demonstrator for the monitoring of short-medium term radioactive waste.</a:t>
            </a:r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ADBCE-A158-4D4D-AC32-5102FDFBD48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21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it-IT" smtClean="0"/>
              <a:t>23/07/2013</a:t>
            </a:r>
            <a:endParaRPr lang="it-I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7AEB18C-77CD-4A8C-825C-53BB11F87857}" type="slidenum">
              <a:rPr lang="it-IT" smtClean="0"/>
              <a:t>‹N›</a:t>
            </a:fld>
            <a:endParaRPr lang="it-I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emf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2.avi"/><Relationship Id="rId7" Type="http://schemas.openxmlformats.org/officeDocument/2006/relationships/image" Target="../media/image46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avi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1" descr="indirizzo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88701" y="2499476"/>
            <a:ext cx="1224136" cy="1209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asellaDiTesto 3"/>
          <p:cNvSpPr txBox="1"/>
          <p:nvPr/>
        </p:nvSpPr>
        <p:spPr>
          <a:xfrm>
            <a:off x="2195736" y="83671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156538" y="1041213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UNIVERSITÀ DEGLI STUDI DI </a:t>
            </a:r>
            <a:r>
              <a:rPr lang="en-US" dirty="0" smtClean="0"/>
              <a:t>CATANIA</a:t>
            </a:r>
          </a:p>
          <a:p>
            <a:pPr algn="ctr"/>
            <a:r>
              <a:rPr lang="en-US" b="1" dirty="0"/>
              <a:t>Master degree in </a:t>
            </a:r>
            <a:r>
              <a:rPr lang="en-US" b="1" dirty="0" smtClean="0"/>
              <a:t>Automation Engineering  and </a:t>
            </a:r>
            <a:r>
              <a:rPr lang="en-US" b="1" dirty="0"/>
              <a:t>Control of Complex Systems</a:t>
            </a:r>
            <a:endParaRPr lang="it-IT" dirty="0"/>
          </a:p>
          <a:p>
            <a:pPr algn="ctr"/>
            <a:r>
              <a:rPr lang="en-US" b="1" dirty="0"/>
              <a:t>Electric, Electronics and Computer Engineering Department </a:t>
            </a:r>
            <a:endParaRPr lang="it-IT" b="1" dirty="0"/>
          </a:p>
        </p:txBody>
      </p:sp>
      <p:sp>
        <p:nvSpPr>
          <p:cNvPr id="5" name="Rettangolo 4"/>
          <p:cNvSpPr/>
          <p:nvPr/>
        </p:nvSpPr>
        <p:spPr>
          <a:xfrm>
            <a:off x="467544" y="3802336"/>
            <a:ext cx="8928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A 5 DOF manipulator for remote inspection:    design, simulation, implementation and trials</a:t>
            </a:r>
            <a:endParaRPr lang="it-IT" sz="3000" dirty="0">
              <a:solidFill>
                <a:schemeClr val="bg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20649" y="1964543"/>
            <a:ext cx="2160240" cy="366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Luca Russo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680888" y="5017624"/>
            <a:ext cx="3139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Supervisors</a:t>
            </a:r>
            <a:r>
              <a:rPr lang="en-US" dirty="0" smtClean="0"/>
              <a:t>:</a:t>
            </a:r>
            <a:endParaRPr lang="it-IT" dirty="0"/>
          </a:p>
          <a:p>
            <a:r>
              <a:rPr lang="it-IT" dirty="0" smtClean="0"/>
              <a:t>Prof. </a:t>
            </a:r>
            <a:r>
              <a:rPr lang="it-IT" dirty="0" err="1" smtClean="0"/>
              <a:t>Eng</a:t>
            </a:r>
            <a:r>
              <a:rPr lang="it-IT" smtClean="0"/>
              <a:t>.  </a:t>
            </a:r>
            <a:r>
              <a:rPr lang="it-IT" dirty="0" smtClean="0"/>
              <a:t>Giovanni </a:t>
            </a:r>
            <a:r>
              <a:rPr lang="it-IT" dirty="0" err="1" smtClean="0"/>
              <a:t>Muscato</a:t>
            </a:r>
            <a:endParaRPr lang="it-IT" dirty="0" smtClean="0"/>
          </a:p>
          <a:p>
            <a:r>
              <a:rPr lang="it-IT" dirty="0" smtClean="0"/>
              <a:t>Dr. Paolo Finocchiaro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00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85528" y="1514120"/>
            <a:ext cx="288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AUTOMATIC MODE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23" y="1883452"/>
            <a:ext cx="7181850" cy="434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004048" y="450912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PI CONTROLLER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004048" y="507589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INTEGRATOR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SIMULATION OF THE ARM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" t="22024" r="23252" b="13488"/>
          <a:stretch/>
        </p:blipFill>
        <p:spPr bwMode="auto">
          <a:xfrm>
            <a:off x="467544" y="1628800"/>
            <a:ext cx="8248549" cy="4717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98" y="1628800"/>
            <a:ext cx="1057450" cy="10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2 2"/>
          <p:cNvCxnSpPr/>
          <p:nvPr/>
        </p:nvCxnSpPr>
        <p:spPr>
          <a:xfrm>
            <a:off x="827584" y="2348880"/>
            <a:ext cx="0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1085528" y="1514120"/>
            <a:ext cx="288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MANUAL MODE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381248" y="1883452"/>
            <a:ext cx="5134968" cy="21040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1187624" y="4149080"/>
            <a:ext cx="3404194" cy="21971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364088" y="429309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JOYPAD CONTROL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364088" y="486916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ARM CONTROL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SIMULATION OF THE ARM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45506"/>
            <a:ext cx="4436490" cy="3301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SIMULATION OF THE ARM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145506"/>
            <a:ext cx="4446497" cy="3301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367644" y="174145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PRIMARY VIEW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561693" y="1741458"/>
            <a:ext cx="3154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END-EFFECTOR  VIEW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e 2"/>
          <p:cNvSpPr/>
          <p:nvPr/>
        </p:nvSpPr>
        <p:spPr>
          <a:xfrm>
            <a:off x="2591780" y="4437112"/>
            <a:ext cx="46805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691680" y="429027"/>
            <a:ext cx="650053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err="1" smtClean="0">
                <a:latin typeface="Arial" pitchFamily="34" charset="0"/>
                <a:cs typeface="Arial" pitchFamily="34" charset="0"/>
              </a:rPr>
              <a:t>RadIBot</a:t>
            </a:r>
            <a:endParaRPr lang="it-IT" sz="2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RADIATION INSPECTION ROBOT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tente\SkyDrive\Immagini\Caricamenti del cellulare\WP_00031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21768"/>
            <a:ext cx="5207372" cy="390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6372200" y="2442954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itchFamily="34" charset="0"/>
                <a:cs typeface="Arial" pitchFamily="34" charset="0"/>
              </a:rPr>
              <a:t>2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REVOLUTE JOINTS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372200" y="3203684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END EFFECTOR</a:t>
            </a:r>
          </a:p>
          <a:p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b="1" dirty="0">
                <a:latin typeface="Arial" pitchFamily="34" charset="0"/>
                <a:cs typeface="Arial" pitchFamily="34" charset="0"/>
              </a:rPr>
              <a:t>RADIATION 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SENSOR</a:t>
            </a:r>
          </a:p>
          <a:p>
            <a:endParaRPr lang="it-IT" dirty="0"/>
          </a:p>
          <a:p>
            <a:pPr marL="285750" indent="-285750">
              <a:buFont typeface="Arial" pitchFamily="34" charset="0"/>
              <a:buChar char="•"/>
            </a:pPr>
            <a:r>
              <a:rPr lang="it-IT" b="1" dirty="0" smtClean="0">
                <a:latin typeface="Arial" pitchFamily="34" charset="0"/>
                <a:cs typeface="Arial" pitchFamily="34" charset="0"/>
              </a:rPr>
              <a:t>COMPACT CAMERA</a:t>
            </a:r>
          </a:p>
          <a:p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Connettore 2 2"/>
          <p:cNvCxnSpPr/>
          <p:nvPr/>
        </p:nvCxnSpPr>
        <p:spPr>
          <a:xfrm>
            <a:off x="4716016" y="3672719"/>
            <a:ext cx="1462956" cy="1883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5139458" y="4484485"/>
            <a:ext cx="1232742" cy="1550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e 14"/>
          <p:cNvSpPr/>
          <p:nvPr/>
        </p:nvSpPr>
        <p:spPr>
          <a:xfrm rot="3017787">
            <a:off x="3809324" y="3432312"/>
            <a:ext cx="1021647" cy="5631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 rot="2041164">
            <a:off x="4393777" y="4204711"/>
            <a:ext cx="635872" cy="5870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691680" y="429027"/>
            <a:ext cx="650053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err="1" smtClean="0">
                <a:latin typeface="Arial" pitchFamily="34" charset="0"/>
                <a:cs typeface="Arial" pitchFamily="34" charset="0"/>
              </a:rPr>
              <a:t>RadIBot</a:t>
            </a:r>
            <a:endParaRPr lang="it-IT" sz="2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RADIATION INSPECTION ROBOT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085528" y="1514120"/>
            <a:ext cx="3342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MECHANICAL REALIZATION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magin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78" y="2084271"/>
            <a:ext cx="3678555" cy="275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sellaDiTesto 9"/>
          <p:cNvSpPr txBox="1"/>
          <p:nvPr/>
        </p:nvSpPr>
        <p:spPr>
          <a:xfrm>
            <a:off x="4941949" y="2276872"/>
            <a:ext cx="3590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USE A CRANE FOR VERTICAL MOVEMENT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78" y="2084271"/>
            <a:ext cx="3678555" cy="2755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5004048" y="3142709"/>
            <a:ext cx="3590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SUPPORT CLAMP FOR THE MOTORS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18" y="2082272"/>
            <a:ext cx="3680615" cy="275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5004048" y="3934797"/>
            <a:ext cx="3590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REVOLUTE JOINTS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004048" y="4571836"/>
            <a:ext cx="3590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END EFFECTOR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 descr="C:\Users\Utente\SkyDrive\Immagini\Caricamenti del cellulare\WP_000314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6" t="21975" r="9863" b="31247"/>
          <a:stretch/>
        </p:blipFill>
        <p:spPr bwMode="auto">
          <a:xfrm>
            <a:off x="915418" y="2082273"/>
            <a:ext cx="3680615" cy="275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691680" y="429027"/>
            <a:ext cx="650053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err="1" smtClean="0">
                <a:latin typeface="Arial" pitchFamily="34" charset="0"/>
                <a:cs typeface="Arial" pitchFamily="34" charset="0"/>
              </a:rPr>
              <a:t>RadIBot</a:t>
            </a:r>
            <a:endParaRPr lang="it-IT" sz="2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RADIATION INSPECTION ROBOT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085528" y="1514120"/>
            <a:ext cx="3342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COMMUNICATION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2348880"/>
            <a:ext cx="2649847" cy="1560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436095" y="2358143"/>
            <a:ext cx="2756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USB2DYNAMIXEL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53443"/>
            <a:ext cx="7816502" cy="160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ccia in su 2"/>
          <p:cNvSpPr/>
          <p:nvPr/>
        </p:nvSpPr>
        <p:spPr>
          <a:xfrm>
            <a:off x="1547664" y="4437112"/>
            <a:ext cx="648072" cy="93610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5436096" y="2843644"/>
            <a:ext cx="3279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USB TO RS485/232 OR TTL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411760" y="5435932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TYPICAL MASTER-SLAVE CONFIGURATION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8.67052E-7 L 0.12986 0.0053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3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86 0.00532 L 0.31892 0.0053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892 0.00532 L 0.59462 0.0053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2" grpId="1"/>
      <p:bldP spid="3" grpId="0" animBg="1"/>
      <p:bldP spid="3" grpId="1" animBg="1"/>
      <p:bldP spid="3" grpId="2" animBg="1"/>
      <p:bldP spid="3" grpId="3" animBg="1"/>
      <p:bldP spid="3" grpId="4" animBg="1"/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691680" y="429027"/>
            <a:ext cx="650053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err="1" smtClean="0">
                <a:latin typeface="Arial" pitchFamily="34" charset="0"/>
                <a:cs typeface="Arial" pitchFamily="34" charset="0"/>
              </a:rPr>
              <a:t>RadIBot</a:t>
            </a:r>
            <a:r>
              <a:rPr lang="it-IT" sz="2600" b="1" dirty="0" smtClean="0">
                <a:latin typeface="Arial" pitchFamily="34" charset="0"/>
                <a:cs typeface="Arial" pitchFamily="34" charset="0"/>
              </a:rPr>
              <a:t> USERS INTERFACE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107504" y="1700808"/>
            <a:ext cx="8808910" cy="4421806"/>
            <a:chOff x="1199186" y="1792041"/>
            <a:chExt cx="8808910" cy="4421806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1" t="4514" r="2367" b="10763"/>
            <a:stretch/>
          </p:blipFill>
          <p:spPr bwMode="auto">
            <a:xfrm>
              <a:off x="1199186" y="1792041"/>
              <a:ext cx="8808910" cy="4421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 descr="C:\Users\Utente\Desktop\2010-10 Piattaforma e bidoni\DSC028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9926" y="4221704"/>
              <a:ext cx="1831699" cy="1530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Rettangolo 1"/>
          <p:cNvSpPr/>
          <p:nvPr/>
        </p:nvSpPr>
        <p:spPr>
          <a:xfrm>
            <a:off x="2627784" y="1844824"/>
            <a:ext cx="2592288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627784" y="3212976"/>
            <a:ext cx="2592288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2627784" y="4581128"/>
            <a:ext cx="2592288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5220072" y="1844824"/>
            <a:ext cx="3696342" cy="42777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/>
          <p:cNvSpPr/>
          <p:nvPr/>
        </p:nvSpPr>
        <p:spPr>
          <a:xfrm>
            <a:off x="163037" y="1853591"/>
            <a:ext cx="2464747" cy="42777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07504" y="116993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INTERFACE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79512" y="370774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REAL MANIPULATOR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RADIBOT_VIDEO_mpeg4_00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49330" y="3050575"/>
            <a:ext cx="6768752" cy="3807423"/>
          </a:xfrm>
          <a:prstGeom prst="rect">
            <a:avLst/>
          </a:prstGeom>
        </p:spPr>
      </p:pic>
      <p:pic>
        <p:nvPicPr>
          <p:cNvPr id="5" name="Filmato_mpeg4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3174" t="6078" r="2857" b="9436"/>
          <a:stretch/>
        </p:blipFill>
        <p:spPr>
          <a:xfrm>
            <a:off x="2349330" y="8581"/>
            <a:ext cx="6794670" cy="304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1503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" presetClass="mediacall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pic>
        <p:nvPicPr>
          <p:cNvPr id="1026" name="Picture 2" descr="C:\Users\Utente\Desktop\photo_RadIBot\Foto_braccio2\WP_0003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528" y="1099418"/>
            <a:ext cx="6791548" cy="508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139952" y="1905330"/>
            <a:ext cx="3737124" cy="1019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4139952" y="1984250"/>
            <a:ext cx="41214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0" dirty="0" smtClean="0">
                <a:solidFill>
                  <a:schemeClr val="bg2">
                    <a:lumMod val="75000"/>
                  </a:schemeClr>
                </a:solidFill>
              </a:rPr>
              <a:t>THANK YOU!</a:t>
            </a:r>
            <a:endParaRPr lang="it-IT" sz="50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714" y="156442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pic>
        <p:nvPicPr>
          <p:cNvPr id="6" name="Picture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86711"/>
            <a:ext cx="5039360" cy="355028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CasellaDiTesto 1"/>
          <p:cNvSpPr txBox="1"/>
          <p:nvPr/>
        </p:nvSpPr>
        <p:spPr>
          <a:xfrm>
            <a:off x="6496760" y="2636912"/>
            <a:ext cx="937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 smtClean="0"/>
              <a:t>1987</a:t>
            </a:r>
            <a:endParaRPr lang="it-IT" sz="3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701801" y="351132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524899" y="2567226"/>
            <a:ext cx="937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0" b="1" dirty="0" smtClean="0">
                <a:solidFill>
                  <a:srgbClr val="FF0000"/>
                </a:solidFill>
              </a:rPr>
              <a:t>!</a:t>
            </a:r>
            <a:endParaRPr lang="it-IT" sz="5000" b="1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814963" y="3511321"/>
            <a:ext cx="3509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STOP NUCLEAR ENERGY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l="6353" t="24761" r="40647" b="10980"/>
          <a:stretch>
            <a:fillRect/>
          </a:stretch>
        </p:blipFill>
        <p:spPr bwMode="auto">
          <a:xfrm>
            <a:off x="323528" y="2365509"/>
            <a:ext cx="5039360" cy="377387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135402" y="1727869"/>
            <a:ext cx="8613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Previous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nuclear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plant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Sessa Aurunca,  </a:t>
            </a:r>
            <a:r>
              <a:rPr lang="it-IT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now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temporary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storage</a:t>
            </a:r>
            <a:r>
              <a:rPr lang="it-IT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site</a:t>
            </a:r>
            <a:endParaRPr lang="it-IT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059832" y="404664"/>
            <a:ext cx="47525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latin typeface="Arial" pitchFamily="34" charset="0"/>
                <a:cs typeface="Arial" pitchFamily="34" charset="0"/>
              </a:rPr>
              <a:t>INTRODUCTION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832648" y="4179207"/>
            <a:ext cx="3419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DECOMMISSIONING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(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20 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storage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sites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11 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regions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)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endParaRPr lang="it-IT" b="1" dirty="0"/>
          </a:p>
        </p:txBody>
      </p:sp>
      <p:sp>
        <p:nvSpPr>
          <p:cNvPr id="15" name="Ovale 14"/>
          <p:cNvSpPr/>
          <p:nvPr/>
        </p:nvSpPr>
        <p:spPr>
          <a:xfrm>
            <a:off x="3276456" y="3993311"/>
            <a:ext cx="431448" cy="371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6084168" y="38806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814963" y="5157192"/>
            <a:ext cx="341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it-IT" b="1" dirty="0">
                <a:latin typeface="Arial" pitchFamily="34" charset="0"/>
                <a:cs typeface="Arial" pitchFamily="34" charset="0"/>
              </a:rPr>
              <a:t>80.000 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it-IT" b="1" baseline="30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OF RADWASTE</a:t>
            </a:r>
            <a:endParaRPr lang="it-IT" b="1" baseline="30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build="p"/>
      <p:bldP spid="14" grpId="0"/>
      <p:bldP spid="15" grpId="0" animBg="1"/>
      <p:bldP spid="15" grpId="1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9" name="Segnaposto contenut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Sources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radioactive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waste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467544" y="3140968"/>
            <a:ext cx="8229600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Nuclear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fuel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treatment</a:t>
            </a:r>
          </a:p>
        </p:txBody>
      </p:sp>
      <p:sp>
        <p:nvSpPr>
          <p:cNvPr id="11" name="Segnaposto contenuto 2"/>
          <p:cNvSpPr txBox="1">
            <a:spLocks/>
          </p:cNvSpPr>
          <p:nvPr/>
        </p:nvSpPr>
        <p:spPr>
          <a:xfrm>
            <a:off x="467544" y="2348880"/>
            <a:ext cx="8229600" cy="6480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Nuclear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fission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power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plants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egnaposto contenuto 2"/>
          <p:cNvSpPr txBox="1">
            <a:spLocks/>
          </p:cNvSpPr>
          <p:nvPr/>
        </p:nvSpPr>
        <p:spPr>
          <a:xfrm>
            <a:off x="467544" y="3871464"/>
            <a:ext cx="8229600" cy="7816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Industrial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processes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467544" y="4672612"/>
            <a:ext cx="8229600" cy="7006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Medical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applications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069" y="2928934"/>
            <a:ext cx="4646890" cy="3371319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Immagine 14" descr="Global-Images_Operations_462x300-Waste_treatmen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71903" y="2928934"/>
            <a:ext cx="4929222" cy="3429025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6" name="Immagine 15" descr="industri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07622" y="2928934"/>
            <a:ext cx="4857784" cy="350046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7" name="Immagine 16" descr="isotopi_radioattivi-252x3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79060" y="2928934"/>
            <a:ext cx="4714908" cy="350046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8" name="Immagine 17" descr="image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93339" y="2928934"/>
            <a:ext cx="4886350" cy="347188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19" name="CasellaDiTesto 18"/>
          <p:cNvSpPr txBox="1"/>
          <p:nvPr/>
        </p:nvSpPr>
        <p:spPr>
          <a:xfrm>
            <a:off x="3059832" y="404664"/>
            <a:ext cx="47525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latin typeface="Arial" pitchFamily="34" charset="0"/>
                <a:cs typeface="Arial" pitchFamily="34" charset="0"/>
              </a:rPr>
              <a:t>INTRODUCTION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06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079612" y="428604"/>
            <a:ext cx="698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 DMNR</a:t>
            </a:r>
          </a:p>
          <a:p>
            <a:pPr algn="ctr"/>
            <a:r>
              <a:rPr lang="it-IT" sz="2800" dirty="0">
                <a:latin typeface="Arial" pitchFamily="34" charset="0"/>
                <a:cs typeface="Arial" pitchFamily="34" charset="0"/>
              </a:rPr>
              <a:t>Detector </a:t>
            </a:r>
            <a:r>
              <a:rPr lang="it-IT" sz="2800" dirty="0" err="1">
                <a:latin typeface="Arial" pitchFamily="34" charset="0"/>
                <a:cs typeface="Arial" pitchFamily="34" charset="0"/>
              </a:rPr>
              <a:t>Mesh</a:t>
            </a:r>
            <a:r>
              <a:rPr lang="it-IT" sz="2800" dirty="0">
                <a:latin typeface="Arial" pitchFamily="34" charset="0"/>
                <a:cs typeface="Arial" pitchFamily="34" charset="0"/>
              </a:rPr>
              <a:t> for </a:t>
            </a:r>
            <a:r>
              <a:rPr lang="it-IT" sz="2800" dirty="0" err="1">
                <a:latin typeface="Arial" pitchFamily="34" charset="0"/>
                <a:cs typeface="Arial" pitchFamily="34" charset="0"/>
              </a:rPr>
              <a:t>Nuclear</a:t>
            </a:r>
            <a:r>
              <a:rPr lang="it-IT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err="1">
                <a:latin typeface="Arial" pitchFamily="34" charset="0"/>
                <a:cs typeface="Arial" pitchFamily="34" charset="0"/>
              </a:rPr>
              <a:t>Repository</a:t>
            </a:r>
            <a:endParaRPr lang="it-IT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 186"/>
          <p:cNvGrpSpPr>
            <a:grpSpLocks/>
          </p:cNvGrpSpPr>
          <p:nvPr/>
        </p:nvGrpSpPr>
        <p:grpSpPr bwMode="auto">
          <a:xfrm rot="10800000">
            <a:off x="346075" y="3856587"/>
            <a:ext cx="809625" cy="709612"/>
            <a:chOff x="3993" y="2348"/>
            <a:chExt cx="510" cy="447"/>
          </a:xfrm>
        </p:grpSpPr>
        <p:pic>
          <p:nvPicPr>
            <p:cNvPr id="16" name="Picture 187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ECF0F1"/>
                </a:clrFrom>
                <a:clrTo>
                  <a:srgbClr val="ECF0F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28"/>
            <a:stretch>
              <a:fillRect/>
            </a:stretch>
          </p:blipFill>
          <p:spPr bwMode="auto">
            <a:xfrm rot="10800000">
              <a:off x="3993" y="2348"/>
              <a:ext cx="47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88"/>
            <p:cNvSpPr>
              <a:spLocks noChangeArrowheads="1"/>
            </p:cNvSpPr>
            <p:nvPr/>
          </p:nvSpPr>
          <p:spPr bwMode="auto">
            <a:xfrm>
              <a:off x="4286" y="2477"/>
              <a:ext cx="218" cy="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" name="Rectangle 189"/>
            <p:cNvSpPr>
              <a:spLocks noChangeArrowheads="1"/>
            </p:cNvSpPr>
            <p:nvPr/>
          </p:nvSpPr>
          <p:spPr bwMode="auto">
            <a:xfrm rot="1210239">
              <a:off x="4268" y="2581"/>
              <a:ext cx="218" cy="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9" name="Rectangle 190"/>
            <p:cNvSpPr>
              <a:spLocks noChangeArrowheads="1"/>
            </p:cNvSpPr>
            <p:nvPr/>
          </p:nvSpPr>
          <p:spPr bwMode="auto">
            <a:xfrm>
              <a:off x="4215" y="2693"/>
              <a:ext cx="285" cy="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20" name="Group 185"/>
          <p:cNvGrpSpPr>
            <a:grpSpLocks/>
          </p:cNvGrpSpPr>
          <p:nvPr/>
        </p:nvGrpSpPr>
        <p:grpSpPr bwMode="auto">
          <a:xfrm>
            <a:off x="4808538" y="3961362"/>
            <a:ext cx="809625" cy="709612"/>
            <a:chOff x="3993" y="2348"/>
            <a:chExt cx="510" cy="447"/>
          </a:xfrm>
        </p:grpSpPr>
        <p:pic>
          <p:nvPicPr>
            <p:cNvPr id="21" name="Picture 18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ECF0F1"/>
                </a:clrFrom>
                <a:clrTo>
                  <a:srgbClr val="ECF0F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28"/>
            <a:stretch>
              <a:fillRect/>
            </a:stretch>
          </p:blipFill>
          <p:spPr bwMode="auto">
            <a:xfrm rot="10800000">
              <a:off x="3993" y="2348"/>
              <a:ext cx="47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182"/>
            <p:cNvSpPr>
              <a:spLocks noChangeArrowheads="1"/>
            </p:cNvSpPr>
            <p:nvPr/>
          </p:nvSpPr>
          <p:spPr bwMode="auto">
            <a:xfrm>
              <a:off x="4285" y="2476"/>
              <a:ext cx="218" cy="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3" name="Rectangle 183"/>
            <p:cNvSpPr>
              <a:spLocks noChangeArrowheads="1"/>
            </p:cNvSpPr>
            <p:nvPr/>
          </p:nvSpPr>
          <p:spPr bwMode="auto">
            <a:xfrm rot="1210239">
              <a:off x="4267" y="2580"/>
              <a:ext cx="218" cy="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" name="Rectangle 184"/>
            <p:cNvSpPr>
              <a:spLocks noChangeArrowheads="1"/>
            </p:cNvSpPr>
            <p:nvPr/>
          </p:nvSpPr>
          <p:spPr bwMode="auto">
            <a:xfrm>
              <a:off x="4213" y="2692"/>
              <a:ext cx="285" cy="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grpSp>
        <p:nvGrpSpPr>
          <p:cNvPr id="25" name="Group 149"/>
          <p:cNvGrpSpPr>
            <a:grpSpLocks noChangeAspect="1"/>
          </p:cNvGrpSpPr>
          <p:nvPr/>
        </p:nvGrpSpPr>
        <p:grpSpPr bwMode="auto">
          <a:xfrm rot="-3184618">
            <a:off x="2398713" y="3407324"/>
            <a:ext cx="112712" cy="1055688"/>
            <a:chOff x="905" y="441"/>
            <a:chExt cx="184" cy="1960"/>
          </a:xfrm>
        </p:grpSpPr>
        <p:grpSp>
          <p:nvGrpSpPr>
            <p:cNvPr id="26" name="Group 150"/>
            <p:cNvGrpSpPr>
              <a:grpSpLocks noChangeAspect="1"/>
            </p:cNvGrpSpPr>
            <p:nvPr/>
          </p:nvGrpSpPr>
          <p:grpSpPr bwMode="auto">
            <a:xfrm rot="-5400000">
              <a:off x="833" y="513"/>
              <a:ext cx="280" cy="136"/>
              <a:chOff x="305" y="697"/>
              <a:chExt cx="1152" cy="272"/>
            </a:xfrm>
          </p:grpSpPr>
          <p:sp>
            <p:nvSpPr>
              <p:cNvPr id="45" name="Arc 151"/>
              <p:cNvSpPr>
                <a:spLocks noChangeAspect="1"/>
              </p:cNvSpPr>
              <p:nvPr/>
            </p:nvSpPr>
            <p:spPr bwMode="auto">
              <a:xfrm>
                <a:off x="307" y="694"/>
                <a:ext cx="58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6" name="Arc 152"/>
              <p:cNvSpPr>
                <a:spLocks noChangeAspect="1"/>
              </p:cNvSpPr>
              <p:nvPr/>
            </p:nvSpPr>
            <p:spPr bwMode="auto">
              <a:xfrm flipV="1">
                <a:off x="898" y="824"/>
                <a:ext cx="570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27" name="Group 153"/>
            <p:cNvGrpSpPr>
              <a:grpSpLocks noChangeAspect="1"/>
            </p:cNvGrpSpPr>
            <p:nvPr/>
          </p:nvGrpSpPr>
          <p:grpSpPr bwMode="auto">
            <a:xfrm rot="-5400000">
              <a:off x="841" y="793"/>
              <a:ext cx="280" cy="136"/>
              <a:chOff x="305" y="697"/>
              <a:chExt cx="1152" cy="272"/>
            </a:xfrm>
          </p:grpSpPr>
          <p:sp>
            <p:nvSpPr>
              <p:cNvPr id="43" name="Arc 154"/>
              <p:cNvSpPr>
                <a:spLocks noChangeAspect="1"/>
              </p:cNvSpPr>
              <p:nvPr/>
            </p:nvSpPr>
            <p:spPr bwMode="auto">
              <a:xfrm>
                <a:off x="310" y="697"/>
                <a:ext cx="58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4" name="Arc 155"/>
              <p:cNvSpPr>
                <a:spLocks noChangeAspect="1"/>
              </p:cNvSpPr>
              <p:nvPr/>
            </p:nvSpPr>
            <p:spPr bwMode="auto">
              <a:xfrm flipV="1">
                <a:off x="900" y="827"/>
                <a:ext cx="570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28" name="Group 156"/>
            <p:cNvGrpSpPr>
              <a:grpSpLocks noChangeAspect="1"/>
            </p:cNvGrpSpPr>
            <p:nvPr/>
          </p:nvGrpSpPr>
          <p:grpSpPr bwMode="auto">
            <a:xfrm rot="-5400000">
              <a:off x="849" y="1073"/>
              <a:ext cx="280" cy="136"/>
              <a:chOff x="305" y="697"/>
              <a:chExt cx="1152" cy="272"/>
            </a:xfrm>
          </p:grpSpPr>
          <p:sp>
            <p:nvSpPr>
              <p:cNvPr id="41" name="Arc 157"/>
              <p:cNvSpPr>
                <a:spLocks noChangeAspect="1"/>
              </p:cNvSpPr>
              <p:nvPr/>
            </p:nvSpPr>
            <p:spPr bwMode="auto">
              <a:xfrm>
                <a:off x="305" y="696"/>
                <a:ext cx="58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2" name="Arc 158"/>
              <p:cNvSpPr>
                <a:spLocks noChangeAspect="1"/>
              </p:cNvSpPr>
              <p:nvPr/>
            </p:nvSpPr>
            <p:spPr bwMode="auto">
              <a:xfrm flipV="1">
                <a:off x="896" y="826"/>
                <a:ext cx="570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29" name="Group 159"/>
            <p:cNvGrpSpPr>
              <a:grpSpLocks noChangeAspect="1"/>
            </p:cNvGrpSpPr>
            <p:nvPr/>
          </p:nvGrpSpPr>
          <p:grpSpPr bwMode="auto">
            <a:xfrm rot="-5400000">
              <a:off x="857" y="1353"/>
              <a:ext cx="280" cy="136"/>
              <a:chOff x="305" y="697"/>
              <a:chExt cx="1152" cy="272"/>
            </a:xfrm>
          </p:grpSpPr>
          <p:sp>
            <p:nvSpPr>
              <p:cNvPr id="39" name="Arc 160"/>
              <p:cNvSpPr>
                <a:spLocks noChangeAspect="1"/>
              </p:cNvSpPr>
              <p:nvPr/>
            </p:nvSpPr>
            <p:spPr bwMode="auto">
              <a:xfrm>
                <a:off x="300" y="695"/>
                <a:ext cx="58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0" name="Arc 161"/>
              <p:cNvSpPr>
                <a:spLocks noChangeAspect="1"/>
              </p:cNvSpPr>
              <p:nvPr/>
            </p:nvSpPr>
            <p:spPr bwMode="auto">
              <a:xfrm flipV="1">
                <a:off x="891" y="825"/>
                <a:ext cx="570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30" name="Group 162"/>
            <p:cNvGrpSpPr>
              <a:grpSpLocks noChangeAspect="1"/>
            </p:cNvGrpSpPr>
            <p:nvPr/>
          </p:nvGrpSpPr>
          <p:grpSpPr bwMode="auto">
            <a:xfrm rot="-5400000">
              <a:off x="865" y="1633"/>
              <a:ext cx="280" cy="136"/>
              <a:chOff x="305" y="697"/>
              <a:chExt cx="1152" cy="272"/>
            </a:xfrm>
          </p:grpSpPr>
          <p:sp>
            <p:nvSpPr>
              <p:cNvPr id="37" name="Arc 163"/>
              <p:cNvSpPr>
                <a:spLocks noChangeAspect="1"/>
              </p:cNvSpPr>
              <p:nvPr/>
            </p:nvSpPr>
            <p:spPr bwMode="auto">
              <a:xfrm>
                <a:off x="312" y="695"/>
                <a:ext cx="58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38" name="Arc 164"/>
              <p:cNvSpPr>
                <a:spLocks noChangeAspect="1"/>
              </p:cNvSpPr>
              <p:nvPr/>
            </p:nvSpPr>
            <p:spPr bwMode="auto">
              <a:xfrm flipV="1">
                <a:off x="903" y="825"/>
                <a:ext cx="570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31" name="Group 165"/>
            <p:cNvGrpSpPr>
              <a:grpSpLocks noChangeAspect="1"/>
            </p:cNvGrpSpPr>
            <p:nvPr/>
          </p:nvGrpSpPr>
          <p:grpSpPr bwMode="auto">
            <a:xfrm rot="-5400000">
              <a:off x="873" y="1913"/>
              <a:ext cx="280" cy="136"/>
              <a:chOff x="305" y="697"/>
              <a:chExt cx="1152" cy="272"/>
            </a:xfrm>
          </p:grpSpPr>
          <p:sp>
            <p:nvSpPr>
              <p:cNvPr id="35" name="Arc 166"/>
              <p:cNvSpPr>
                <a:spLocks noChangeAspect="1"/>
              </p:cNvSpPr>
              <p:nvPr/>
            </p:nvSpPr>
            <p:spPr bwMode="auto">
              <a:xfrm>
                <a:off x="307" y="694"/>
                <a:ext cx="58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36" name="Arc 167"/>
              <p:cNvSpPr>
                <a:spLocks noChangeAspect="1"/>
              </p:cNvSpPr>
              <p:nvPr/>
            </p:nvSpPr>
            <p:spPr bwMode="auto">
              <a:xfrm flipV="1">
                <a:off x="898" y="824"/>
                <a:ext cx="570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grpSp>
          <p:nvGrpSpPr>
            <p:cNvPr id="32" name="Group 168"/>
            <p:cNvGrpSpPr>
              <a:grpSpLocks noChangeAspect="1"/>
            </p:cNvGrpSpPr>
            <p:nvPr/>
          </p:nvGrpSpPr>
          <p:grpSpPr bwMode="auto">
            <a:xfrm rot="-5400000">
              <a:off x="881" y="2193"/>
              <a:ext cx="280" cy="136"/>
              <a:chOff x="305" y="697"/>
              <a:chExt cx="1152" cy="272"/>
            </a:xfrm>
          </p:grpSpPr>
          <p:sp>
            <p:nvSpPr>
              <p:cNvPr id="33" name="Arc 169"/>
              <p:cNvSpPr>
                <a:spLocks noChangeAspect="1"/>
              </p:cNvSpPr>
              <p:nvPr/>
            </p:nvSpPr>
            <p:spPr bwMode="auto">
              <a:xfrm>
                <a:off x="303" y="693"/>
                <a:ext cx="582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34" name="Arc 170"/>
              <p:cNvSpPr>
                <a:spLocks noChangeAspect="1"/>
              </p:cNvSpPr>
              <p:nvPr/>
            </p:nvSpPr>
            <p:spPr bwMode="auto">
              <a:xfrm flipV="1">
                <a:off x="893" y="823"/>
                <a:ext cx="570" cy="145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-1" y="21599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</p:grpSp>
      <p:pic>
        <p:nvPicPr>
          <p:cNvPr id="47" name="Picture 173" descr="analog_blmcoinc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63" y="4628112"/>
            <a:ext cx="1898650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" name="AutoShape 174"/>
          <p:cNvCxnSpPr>
            <a:cxnSpLocks noChangeShapeType="1"/>
          </p:cNvCxnSpPr>
          <p:nvPr/>
        </p:nvCxnSpPr>
        <p:spPr bwMode="auto">
          <a:xfrm flipH="1">
            <a:off x="3786188" y="4285212"/>
            <a:ext cx="1371600" cy="693737"/>
          </a:xfrm>
          <a:prstGeom prst="bentConnector3">
            <a:avLst>
              <a:gd name="adj1" fmla="val -1643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49" name="AutoShape 175"/>
          <p:cNvCxnSpPr>
            <a:cxnSpLocks noChangeShapeType="1"/>
          </p:cNvCxnSpPr>
          <p:nvPr/>
        </p:nvCxnSpPr>
        <p:spPr bwMode="auto">
          <a:xfrm rot="10800000" flipH="1" flipV="1">
            <a:off x="687388" y="4261399"/>
            <a:ext cx="1247775" cy="1031875"/>
          </a:xfrm>
          <a:prstGeom prst="bentConnector3">
            <a:avLst>
              <a:gd name="adj1" fmla="val -18319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0" name="Line 147"/>
          <p:cNvSpPr>
            <a:spLocks noChangeAspect="1" noChangeShapeType="1"/>
          </p:cNvSpPr>
          <p:nvPr/>
        </p:nvSpPr>
        <p:spPr bwMode="auto">
          <a:xfrm>
            <a:off x="927100" y="4262987"/>
            <a:ext cx="4114800" cy="0"/>
          </a:xfrm>
          <a:prstGeom prst="line">
            <a:avLst/>
          </a:prstGeom>
          <a:noFill/>
          <a:ln w="76200">
            <a:solidFill>
              <a:srgbClr val="006600">
                <a:alpha val="66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1" name="AutoShape 172"/>
          <p:cNvSpPr>
            <a:spLocks noChangeAspect="1" noChangeArrowheads="1"/>
          </p:cNvSpPr>
          <p:nvPr/>
        </p:nvSpPr>
        <p:spPr bwMode="auto">
          <a:xfrm>
            <a:off x="2776538" y="4170912"/>
            <a:ext cx="263525" cy="234950"/>
          </a:xfrm>
          <a:prstGeom prst="irregularSeal1">
            <a:avLst/>
          </a:prstGeom>
          <a:solidFill>
            <a:srgbClr val="00FF00"/>
          </a:solidFill>
          <a:ln w="127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2" name="AutoShape 171"/>
          <p:cNvSpPr>
            <a:spLocks noChangeAspect="1" noChangeArrowheads="1"/>
          </p:cNvSpPr>
          <p:nvPr/>
        </p:nvSpPr>
        <p:spPr bwMode="auto">
          <a:xfrm>
            <a:off x="2776538" y="4166149"/>
            <a:ext cx="263525" cy="234950"/>
          </a:xfrm>
          <a:prstGeom prst="irregularSeal1">
            <a:avLst/>
          </a:prstGeom>
          <a:solidFill>
            <a:srgbClr val="00FF00"/>
          </a:solidFill>
          <a:ln w="12700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53" name="Text Box 236"/>
          <p:cNvSpPr txBox="1">
            <a:spLocks noChangeArrowheads="1"/>
          </p:cNvSpPr>
          <p:nvPr/>
        </p:nvSpPr>
        <p:spPr bwMode="auto">
          <a:xfrm>
            <a:off x="477838" y="3669262"/>
            <a:ext cx="730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>
                <a:solidFill>
                  <a:srgbClr val="FF0000"/>
                </a:solidFill>
                <a:cs typeface="+mn-cs"/>
              </a:rPr>
              <a:t>SiPM</a:t>
            </a:r>
          </a:p>
        </p:txBody>
      </p:sp>
      <p:sp>
        <p:nvSpPr>
          <p:cNvPr id="54" name="Text Box 237"/>
          <p:cNvSpPr txBox="1">
            <a:spLocks noChangeArrowheads="1"/>
          </p:cNvSpPr>
          <p:nvPr/>
        </p:nvSpPr>
        <p:spPr bwMode="auto">
          <a:xfrm>
            <a:off x="4665663" y="3691487"/>
            <a:ext cx="730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>
                <a:solidFill>
                  <a:srgbClr val="FF0000"/>
                </a:solidFill>
                <a:cs typeface="+mn-cs"/>
              </a:rPr>
              <a:t>SiPM</a:t>
            </a:r>
          </a:p>
        </p:txBody>
      </p:sp>
      <p:grpSp>
        <p:nvGrpSpPr>
          <p:cNvPr id="61" name="Group 293"/>
          <p:cNvGrpSpPr>
            <a:grpSpLocks/>
          </p:cNvGrpSpPr>
          <p:nvPr/>
        </p:nvGrpSpPr>
        <p:grpSpPr bwMode="auto">
          <a:xfrm>
            <a:off x="3840163" y="5075787"/>
            <a:ext cx="5102225" cy="1347787"/>
            <a:chOff x="2419" y="3177"/>
            <a:chExt cx="3214" cy="849"/>
          </a:xfrm>
        </p:grpSpPr>
        <p:grpSp>
          <p:nvGrpSpPr>
            <p:cNvPr id="62" name="Group 292"/>
            <p:cNvGrpSpPr>
              <a:grpSpLocks/>
            </p:cNvGrpSpPr>
            <p:nvPr/>
          </p:nvGrpSpPr>
          <p:grpSpPr bwMode="auto">
            <a:xfrm>
              <a:off x="2419" y="3177"/>
              <a:ext cx="3214" cy="849"/>
              <a:chOff x="2419" y="3177"/>
              <a:chExt cx="3214" cy="849"/>
            </a:xfrm>
          </p:grpSpPr>
          <p:pic>
            <p:nvPicPr>
              <p:cNvPr id="64" name="Picture 239" descr="blmcoinc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524" r="11084" b="31662"/>
              <a:stretch>
                <a:fillRect/>
              </a:stretch>
            </p:blipFill>
            <p:spPr bwMode="auto">
              <a:xfrm>
                <a:off x="3430" y="3234"/>
                <a:ext cx="1022" cy="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5" name="Text Box 244"/>
              <p:cNvSpPr txBox="1">
                <a:spLocks noChangeArrowheads="1"/>
              </p:cNvSpPr>
              <p:nvPr/>
            </p:nvSpPr>
            <p:spPr bwMode="auto">
              <a:xfrm>
                <a:off x="3390" y="3834"/>
                <a:ext cx="1104" cy="192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400">
                    <a:solidFill>
                      <a:srgbClr val="0000FF"/>
                    </a:solidFill>
                    <a:cs typeface="+mn-cs"/>
                  </a:rPr>
                  <a:t>Signal coincidence </a:t>
                </a:r>
              </a:p>
            </p:txBody>
          </p:sp>
          <p:sp>
            <p:nvSpPr>
              <p:cNvPr id="66" name="AutoShape 231"/>
              <p:cNvSpPr>
                <a:spLocks noChangeArrowheads="1"/>
              </p:cNvSpPr>
              <p:nvPr/>
            </p:nvSpPr>
            <p:spPr bwMode="auto">
              <a:xfrm>
                <a:off x="2820" y="3378"/>
                <a:ext cx="211" cy="486"/>
              </a:xfrm>
              <a:prstGeom prst="flowChartDelay">
                <a:avLst/>
              </a:prstGeom>
              <a:solidFill>
                <a:srgbClr val="00FF00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67" name="AutoShape 233"/>
              <p:cNvSpPr>
                <a:spLocks noChangeArrowheads="1"/>
              </p:cNvSpPr>
              <p:nvPr/>
            </p:nvSpPr>
            <p:spPr bwMode="auto">
              <a:xfrm>
                <a:off x="2465" y="3548"/>
                <a:ext cx="345" cy="129"/>
              </a:xfrm>
              <a:prstGeom prst="rightArrow">
                <a:avLst>
                  <a:gd name="adj1" fmla="val 50000"/>
                  <a:gd name="adj2" fmla="val 66860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cxnSp>
            <p:nvCxnSpPr>
              <p:cNvPr id="68" name="AutoShape 240"/>
              <p:cNvCxnSpPr>
                <a:cxnSpLocks noChangeShapeType="1"/>
                <a:stCxn id="66" idx="3"/>
                <a:endCxn id="64" idx="1"/>
              </p:cNvCxnSpPr>
              <p:nvPr/>
            </p:nvCxnSpPr>
            <p:spPr bwMode="auto">
              <a:xfrm>
                <a:off x="3037" y="3621"/>
                <a:ext cx="393" cy="2"/>
              </a:xfrm>
              <a:prstGeom prst="straightConnector1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sp>
            <p:nvSpPr>
              <p:cNvPr id="69" name="AutoShape 241"/>
              <p:cNvSpPr>
                <a:spLocks noChangeArrowheads="1"/>
              </p:cNvSpPr>
              <p:nvPr/>
            </p:nvSpPr>
            <p:spPr bwMode="auto">
              <a:xfrm>
                <a:off x="4831" y="3453"/>
                <a:ext cx="802" cy="314"/>
              </a:xfrm>
              <a:prstGeom prst="bevel">
                <a:avLst>
                  <a:gd name="adj" fmla="val 12500"/>
                </a:avLst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solidFill>
                    <a:srgbClr val="FF0000"/>
                  </a:solidFill>
                  <a:cs typeface="+mn-cs"/>
                </a:endParaRPr>
              </a:p>
            </p:txBody>
          </p:sp>
          <p:sp>
            <p:nvSpPr>
              <p:cNvPr id="70" name="Text Box 242"/>
              <p:cNvSpPr txBox="1">
                <a:spLocks noChangeArrowheads="1"/>
              </p:cNvSpPr>
              <p:nvPr/>
            </p:nvSpPr>
            <p:spPr bwMode="auto">
              <a:xfrm>
                <a:off x="4914" y="3234"/>
                <a:ext cx="64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600">
                    <a:cs typeface="+mn-cs"/>
                  </a:rPr>
                  <a:t>Counts/s</a:t>
                </a:r>
              </a:p>
            </p:txBody>
          </p:sp>
          <p:sp>
            <p:nvSpPr>
              <p:cNvPr id="71" name="AutoShape 243"/>
              <p:cNvSpPr>
                <a:spLocks noChangeArrowheads="1"/>
              </p:cNvSpPr>
              <p:nvPr/>
            </p:nvSpPr>
            <p:spPr bwMode="auto">
              <a:xfrm>
                <a:off x="4446" y="3556"/>
                <a:ext cx="345" cy="129"/>
              </a:xfrm>
              <a:prstGeom prst="rightArrow">
                <a:avLst>
                  <a:gd name="adj1" fmla="val 50000"/>
                  <a:gd name="adj2" fmla="val 66860"/>
                </a:avLst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72" name="Text Box 247"/>
              <p:cNvSpPr txBox="1">
                <a:spLocks noChangeArrowheads="1"/>
              </p:cNvSpPr>
              <p:nvPr/>
            </p:nvSpPr>
            <p:spPr bwMode="auto">
              <a:xfrm>
                <a:off x="2419" y="3177"/>
                <a:ext cx="939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200">
                    <a:solidFill>
                      <a:srgbClr val="0000FF"/>
                    </a:solidFill>
                    <a:cs typeface="+mn-cs"/>
                  </a:rPr>
                  <a:t>Coincidence circuit</a:t>
                </a:r>
              </a:p>
            </p:txBody>
          </p:sp>
        </p:grpSp>
        <p:pic>
          <p:nvPicPr>
            <p:cNvPr id="63" name="Picture 291" descr="alfio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0" y="3476"/>
              <a:ext cx="725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3" name="AutoShape 295"/>
          <p:cNvSpPr>
            <a:spLocks noChangeArrowheads="1"/>
          </p:cNvSpPr>
          <p:nvPr/>
        </p:nvSpPr>
        <p:spPr bwMode="auto">
          <a:xfrm>
            <a:off x="3517900" y="3862937"/>
            <a:ext cx="806450" cy="4302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r>
              <a:rPr lang="en-US">
                <a:solidFill>
                  <a:srgbClr val="0000FF"/>
                </a:solidFill>
                <a:cs typeface="+mn-cs"/>
              </a:rPr>
              <a:t>Fiber</a:t>
            </a:r>
          </a:p>
        </p:txBody>
      </p:sp>
      <p:pic>
        <p:nvPicPr>
          <p:cNvPr id="74" name="Picture 25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7" t="20584" r="30940" b="11092"/>
          <a:stretch>
            <a:fillRect/>
          </a:stretch>
        </p:blipFill>
        <p:spPr bwMode="auto">
          <a:xfrm>
            <a:off x="323528" y="1320769"/>
            <a:ext cx="1585913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163" y="1524194"/>
            <a:ext cx="3388324" cy="33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048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138 L 0.22882 0.00138 " pathEditMode="fixed" rAng="0" ptsTypes="AA">
                                      <p:cBhvr>
                                        <p:cTn id="6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4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0069 L -0.21112 0.00069 " pathEditMode="fixed" rAng="0" ptsTypes="AA">
                                      <p:cBhvr>
                                        <p:cTn id="8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latin typeface="Arial" pitchFamily="34" charset="0"/>
                <a:cs typeface="Arial" pitchFamily="34" charset="0"/>
              </a:rPr>
              <a:t>WHY ROBOTIC INSPECTION?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728758" y="1484784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Minimization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direct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human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intervention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728758" y="2094826"/>
            <a:ext cx="8316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 H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igher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degree of automation and repeatability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uppo 18"/>
          <p:cNvGrpSpPr/>
          <p:nvPr/>
        </p:nvGrpSpPr>
        <p:grpSpPr>
          <a:xfrm>
            <a:off x="2104172" y="2875143"/>
            <a:ext cx="5713005" cy="2852663"/>
            <a:chOff x="-2704402" y="3888705"/>
            <a:chExt cx="5713005" cy="2852663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61" t="56348" r="23234" b="17321"/>
            <a:stretch/>
          </p:blipFill>
          <p:spPr bwMode="auto">
            <a:xfrm>
              <a:off x="-1764704" y="3888705"/>
              <a:ext cx="3816424" cy="2852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Meno 20"/>
            <p:cNvSpPr/>
            <p:nvPr/>
          </p:nvSpPr>
          <p:spPr>
            <a:xfrm rot="2103945">
              <a:off x="-2543800" y="4645584"/>
              <a:ext cx="5374614" cy="1226332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Meno 21"/>
            <p:cNvSpPr/>
            <p:nvPr/>
          </p:nvSpPr>
          <p:spPr>
            <a:xfrm rot="8700300">
              <a:off x="-2704402" y="4635748"/>
              <a:ext cx="5713005" cy="1226332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3" name="Gruppo 22"/>
          <p:cNvGrpSpPr/>
          <p:nvPr/>
        </p:nvGrpSpPr>
        <p:grpSpPr>
          <a:xfrm>
            <a:off x="2600089" y="1975138"/>
            <a:ext cx="4838439" cy="2257327"/>
            <a:chOff x="6872399" y="4186372"/>
            <a:chExt cx="4838439" cy="2257327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55" t="26891" r="23227" b="54505"/>
            <a:stretch/>
          </p:blipFill>
          <p:spPr bwMode="auto">
            <a:xfrm>
              <a:off x="7308304" y="4186372"/>
              <a:ext cx="3849363" cy="2257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Meno 24"/>
            <p:cNvSpPr/>
            <p:nvPr/>
          </p:nvSpPr>
          <p:spPr>
            <a:xfrm rot="1843504">
              <a:off x="6872399" y="4726337"/>
              <a:ext cx="4838439" cy="1226332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Meno 25"/>
            <p:cNvSpPr/>
            <p:nvPr/>
          </p:nvSpPr>
          <p:spPr>
            <a:xfrm rot="9132132">
              <a:off x="6885879" y="4726338"/>
              <a:ext cx="4789026" cy="1226332"/>
            </a:xfrm>
            <a:prstGeom prst="mathMin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SIMULATION OF THE ARM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381226" y="1575070"/>
            <a:ext cx="2342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PALLET OF DRUMS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281" y="1944402"/>
            <a:ext cx="5122706" cy="386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281" y="1944402"/>
            <a:ext cx="5133975" cy="3860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7524328" y="23488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VRML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524328" y="291565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MATLAB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7524328" y="357301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SIMULINK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SIMULATION OF THE ARM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po 8"/>
          <p:cNvGrpSpPr>
            <a:grpSpLocks/>
          </p:cNvGrpSpPr>
          <p:nvPr/>
        </p:nvGrpSpPr>
        <p:grpSpPr bwMode="auto">
          <a:xfrm>
            <a:off x="807058" y="1916287"/>
            <a:ext cx="5551613" cy="3313458"/>
            <a:chOff x="0" y="0"/>
            <a:chExt cx="57607" cy="32403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" t="12422" r="57666" b="43282"/>
            <a:stretch>
              <a:fillRect/>
            </a:stretch>
          </p:blipFill>
          <p:spPr bwMode="auto">
            <a:xfrm>
              <a:off x="0" y="0"/>
              <a:ext cx="52565" cy="32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sellaDiTesto 6"/>
            <p:cNvSpPr txBox="1">
              <a:spLocks noChangeArrowheads="1"/>
            </p:cNvSpPr>
            <p:nvPr/>
          </p:nvSpPr>
          <p:spPr bwMode="auto">
            <a:xfrm>
              <a:off x="22572" y="8640"/>
              <a:ext cx="9882" cy="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Link1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ccia circolare in giù 33"/>
            <p:cNvSpPr>
              <a:spLocks noChangeArrowheads="1"/>
            </p:cNvSpPr>
            <p:nvPr/>
          </p:nvSpPr>
          <p:spPr bwMode="auto">
            <a:xfrm>
              <a:off x="21160" y="21602"/>
              <a:ext cx="4941" cy="1440"/>
            </a:xfrm>
            <a:prstGeom prst="curvedDownArrow">
              <a:avLst>
                <a:gd name="adj1" fmla="val 25004"/>
                <a:gd name="adj2" fmla="val 50007"/>
                <a:gd name="adj3" fmla="val 25000"/>
              </a:avLst>
            </a:prstGeom>
            <a:solidFill>
              <a:srgbClr val="4F81BD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ccia circolare in giù 36"/>
            <p:cNvSpPr>
              <a:spLocks noChangeArrowheads="1"/>
            </p:cNvSpPr>
            <p:nvPr/>
          </p:nvSpPr>
          <p:spPr bwMode="auto">
            <a:xfrm>
              <a:off x="35277" y="23042"/>
              <a:ext cx="4941" cy="1440"/>
            </a:xfrm>
            <a:prstGeom prst="curvedDownArrow">
              <a:avLst>
                <a:gd name="adj1" fmla="val 25004"/>
                <a:gd name="adj2" fmla="val 50007"/>
                <a:gd name="adj3" fmla="val 25000"/>
              </a:avLst>
            </a:prstGeom>
            <a:solidFill>
              <a:srgbClr val="4F81BD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ccia in giù 38"/>
            <p:cNvSpPr>
              <a:spLocks noChangeArrowheads="1"/>
            </p:cNvSpPr>
            <p:nvPr/>
          </p:nvSpPr>
          <p:spPr bwMode="auto">
            <a:xfrm>
              <a:off x="21866" y="10801"/>
              <a:ext cx="706" cy="6480"/>
            </a:xfrm>
            <a:prstGeom prst="downArrow">
              <a:avLst>
                <a:gd name="adj1" fmla="val 50000"/>
                <a:gd name="adj2" fmla="val 49972"/>
              </a:avLst>
            </a:prstGeom>
            <a:solidFill>
              <a:srgbClr val="4F81BD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CasellaDiTesto 21"/>
            <p:cNvSpPr txBox="1">
              <a:spLocks noChangeArrowheads="1"/>
            </p:cNvSpPr>
            <p:nvPr/>
          </p:nvSpPr>
          <p:spPr bwMode="auto">
            <a:xfrm>
              <a:off x="23278" y="18002"/>
              <a:ext cx="7058" cy="3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Link2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CasellaDiTesto 22"/>
            <p:cNvSpPr txBox="1">
              <a:spLocks noChangeArrowheads="1"/>
            </p:cNvSpPr>
            <p:nvPr/>
          </p:nvSpPr>
          <p:spPr bwMode="auto">
            <a:xfrm>
              <a:off x="33160" y="19442"/>
              <a:ext cx="7058" cy="36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Link3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CasellaDiTesto 24"/>
            <p:cNvSpPr txBox="1">
              <a:spLocks noChangeArrowheads="1"/>
            </p:cNvSpPr>
            <p:nvPr/>
          </p:nvSpPr>
          <p:spPr bwMode="auto">
            <a:xfrm>
              <a:off x="43401" y="24245"/>
              <a:ext cx="14206" cy="6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End </a:t>
              </a:r>
              <a:r>
                <a:rPr kumimoji="0" lang="it-IT" sz="1800" b="0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Effector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516216" y="206084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1 PRISMATIC JOINT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6516216" y="2627620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Arial" pitchFamily="34" charset="0"/>
                <a:cs typeface="Arial" pitchFamily="34" charset="0"/>
              </a:rPr>
              <a:t>2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REVOLUTE JOINTS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516216" y="3203684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END EFFECTOR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1257300" y="1484784"/>
            <a:ext cx="288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ROBOTIC ARM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SIMULATION OF THE ARM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844824"/>
            <a:ext cx="66294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257300" y="1484784"/>
            <a:ext cx="288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USER INTERFACE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e 7"/>
          <p:cNvSpPr/>
          <p:nvPr/>
        </p:nvSpPr>
        <p:spPr>
          <a:xfrm>
            <a:off x="3347864" y="1988840"/>
            <a:ext cx="223224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122" y="1818297"/>
            <a:ext cx="3978002" cy="301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136" y="1769957"/>
            <a:ext cx="4140460" cy="31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e 11"/>
          <p:cNvSpPr/>
          <p:nvPr/>
        </p:nvSpPr>
        <p:spPr>
          <a:xfrm>
            <a:off x="1475656" y="2996952"/>
            <a:ext cx="223224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6084168" y="2996952"/>
            <a:ext cx="223224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042030"/>
            <a:ext cx="3886374" cy="28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e 14"/>
          <p:cNvSpPr/>
          <p:nvPr/>
        </p:nvSpPr>
        <p:spPr>
          <a:xfrm>
            <a:off x="1403648" y="4509120"/>
            <a:ext cx="223224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4211960" y="4509120"/>
            <a:ext cx="223224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326" y="4333378"/>
            <a:ext cx="2079675" cy="20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78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1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8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Desktop\RadBot Interface\diee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24000" cy="59055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tente\Desktop\RadBot Interface\INF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56443"/>
            <a:ext cx="1047750" cy="942975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z="1500" smtClean="0"/>
              <a:t>23/07/2013</a:t>
            </a:r>
            <a:endParaRPr lang="it-IT" sz="15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429027"/>
            <a:ext cx="50405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latin typeface="Arial" pitchFamily="34" charset="0"/>
                <a:cs typeface="Arial" pitchFamily="34" charset="0"/>
              </a:rPr>
              <a:t>SIMULATION OF THE ARM</a:t>
            </a:r>
            <a:endParaRPr lang="it-IT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085528" y="1514120"/>
            <a:ext cx="288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AUTOMATIC MODE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040" y="2149309"/>
            <a:ext cx="4076828" cy="329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009828" y="2483604"/>
            <a:ext cx="288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TWO-LINK PLANAR MANIPULATOR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28" y="1986880"/>
            <a:ext cx="52959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/>
          <p:cNvSpPr/>
          <p:nvPr/>
        </p:nvSpPr>
        <p:spPr>
          <a:xfrm>
            <a:off x="2987824" y="3717032"/>
            <a:ext cx="342141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013835" y="3717032"/>
            <a:ext cx="342141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2557983" y="3172326"/>
            <a:ext cx="122192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THETA1</a:t>
            </a: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710111" y="3140968"/>
            <a:ext cx="122192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THETA2</a:t>
            </a:r>
            <a:endParaRPr lang="it-IT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30513"/>
            <a:ext cx="338282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7"/>
          <a:stretch/>
        </p:blipFill>
        <p:spPr bwMode="auto">
          <a:xfrm>
            <a:off x="5724127" y="4221088"/>
            <a:ext cx="338282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5"/>
          <a:stretch/>
        </p:blipFill>
        <p:spPr bwMode="auto">
          <a:xfrm>
            <a:off x="5724128" y="5157192"/>
            <a:ext cx="1212109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78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3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947</TotalTime>
  <Words>330</Words>
  <Application>Microsoft Office PowerPoint</Application>
  <PresentationFormat>Presentazione su schermo (4:3)</PresentationFormat>
  <Paragraphs>125</Paragraphs>
  <Slides>18</Slides>
  <Notes>18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19" baseType="lpstr">
      <vt:lpstr>Equinozio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</dc:creator>
  <cp:lastModifiedBy>Luca</cp:lastModifiedBy>
  <cp:revision>57</cp:revision>
  <dcterms:created xsi:type="dcterms:W3CDTF">2013-07-14T16:56:42Z</dcterms:created>
  <dcterms:modified xsi:type="dcterms:W3CDTF">2013-07-22T10:18:32Z</dcterms:modified>
</cp:coreProperties>
</file>